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01" r:id="rId2"/>
    <p:sldId id="258" r:id="rId3"/>
    <p:sldId id="259" r:id="rId4"/>
    <p:sldId id="260" r:id="rId5"/>
    <p:sldId id="263" r:id="rId6"/>
    <p:sldId id="264" r:id="rId7"/>
    <p:sldId id="265" r:id="rId8"/>
    <p:sldId id="266" r:id="rId9"/>
    <p:sldId id="267" r:id="rId10"/>
    <p:sldId id="288" r:id="rId11"/>
    <p:sldId id="268" r:id="rId12"/>
    <p:sldId id="270" r:id="rId13"/>
    <p:sldId id="271" r:id="rId14"/>
    <p:sldId id="272" r:id="rId15"/>
    <p:sldId id="305" r:id="rId16"/>
    <p:sldId id="307" r:id="rId17"/>
    <p:sldId id="309" r:id="rId18"/>
    <p:sldId id="311" r:id="rId19"/>
    <p:sldId id="293" r:id="rId20"/>
    <p:sldId id="294" r:id="rId21"/>
    <p:sldId id="295" r:id="rId22"/>
    <p:sldId id="296" r:id="rId23"/>
    <p:sldId id="298" r:id="rId24"/>
    <p:sldId id="299" r:id="rId2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81" autoAdjust="0"/>
    <p:restoredTop sz="94660"/>
  </p:normalViewPr>
  <p:slideViewPr>
    <p:cSldViewPr snapToGrid="0">
      <p:cViewPr varScale="1">
        <p:scale>
          <a:sx n="85" d="100"/>
          <a:sy n="85" d="100"/>
        </p:scale>
        <p:origin x="96" y="73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6B1C23-018C-4693-A930-4B0788BE8A78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141FAF-B97A-4D3F-9B2D-350A76C9EDD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0408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135171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>
              <a:latin typeface="굴림" charset="-127"/>
              <a:ea typeface="굴림" charset="-127"/>
            </a:endParaRPr>
          </a:p>
        </p:txBody>
      </p:sp>
      <p:sp>
        <p:nvSpPr>
          <p:cNvPr id="135172" name="슬라이드 번호 개체 틀 3"/>
          <p:cNvSpPr>
            <a:spLocks noGrp="1"/>
          </p:cNvSpPr>
          <p:nvPr>
            <p:ph type="sldNum" sz="quarter" idx="5"/>
          </p:nvPr>
        </p:nvSpPr>
        <p:spPr>
          <a:xfrm>
            <a:off x="3850446" y="9428585"/>
            <a:ext cx="2945659" cy="496332"/>
          </a:xfrm>
          <a:prstGeom prst="rect">
            <a:avLst/>
          </a:prstGeom>
          <a:noFill/>
        </p:spPr>
        <p:txBody>
          <a:bodyPr lIns="91410" tIns="45708" rIns="91410" bIns="45708"/>
          <a:lstStyle/>
          <a:p>
            <a:fld id="{660D740E-F372-47E1-91C9-0991757355E4}" type="slidenum">
              <a:rPr lang="en-US" altLang="ko-KR" smtClean="0">
                <a:solidFill>
                  <a:prstClr val="black"/>
                </a:solidFill>
                <a:latin typeface="굴림" charset="-127"/>
              </a:rPr>
              <a:pPr/>
              <a:t>1</a:t>
            </a:fld>
            <a:endParaRPr lang="en-US" altLang="ko-KR" smtClean="0">
              <a:solidFill>
                <a:prstClr val="black"/>
              </a:solidFill>
              <a:latin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99134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D793-44CE-41E7-8527-95B2498F1C4C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EDCD-2645-43D6-8EE3-00E29B67D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5731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D793-44CE-41E7-8527-95B2498F1C4C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EDCD-2645-43D6-8EE3-00E29B67D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1312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D793-44CE-41E7-8527-95B2498F1C4C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EDCD-2645-43D6-8EE3-00E29B67D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4795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77850"/>
          </a:xfrm>
        </p:spPr>
        <p:txBody>
          <a:bodyPr>
            <a:normAutofit/>
          </a:bodyPr>
          <a:lstStyle>
            <a:lvl1pPr>
              <a:defRPr sz="2400" b="1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47775"/>
            <a:ext cx="10515600" cy="4929188"/>
          </a:xfrm>
        </p:spPr>
        <p:txBody>
          <a:bodyPr/>
          <a:lstStyle>
            <a:lvl1pPr>
              <a:lnSpc>
                <a:spcPct val="120000"/>
              </a:lnSpc>
              <a:defRPr sz="2000">
                <a:latin typeface="나눔고딕" panose="020D0604000000000000" pitchFamily="50" charset="-127"/>
                <a:ea typeface="나눔고딕" panose="020D0604000000000000" pitchFamily="50" charset="-127"/>
              </a:defRPr>
            </a:lvl1pPr>
            <a:lvl2pPr>
              <a:lnSpc>
                <a:spcPct val="120000"/>
              </a:lnSpc>
              <a:defRPr sz="1800">
                <a:latin typeface="나눔고딕" panose="020D0604000000000000" pitchFamily="50" charset="-127"/>
                <a:ea typeface="나눔고딕" panose="020D0604000000000000" pitchFamily="50" charset="-127"/>
              </a:defRPr>
            </a:lvl2pPr>
            <a:lvl3pPr>
              <a:lnSpc>
                <a:spcPct val="120000"/>
              </a:lnSpc>
              <a:defRPr sz="1600">
                <a:latin typeface="나눔고딕" panose="020D0604000000000000" pitchFamily="50" charset="-127"/>
                <a:ea typeface="나눔고딕" panose="020D0604000000000000" pitchFamily="50" charset="-127"/>
              </a:defRPr>
            </a:lvl3pPr>
            <a:lvl4pPr>
              <a:lnSpc>
                <a:spcPct val="120000"/>
              </a:lnSpc>
              <a:defRPr sz="1400">
                <a:latin typeface="나눔고딕" panose="020D0604000000000000" pitchFamily="50" charset="-127"/>
                <a:ea typeface="나눔고딕" panose="020D0604000000000000" pitchFamily="50" charset="-127"/>
              </a:defRPr>
            </a:lvl4pPr>
            <a:lvl5pPr>
              <a:lnSpc>
                <a:spcPct val="120000"/>
              </a:lnSpc>
              <a:defRPr sz="1200">
                <a:latin typeface="나눔고딕" panose="020D0604000000000000" pitchFamily="50" charset="-127"/>
                <a:ea typeface="나눔고딕" panose="020D0604000000000000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D793-44CE-41E7-8527-95B2498F1C4C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EDCD-2645-43D6-8EE3-00E29B67D3E6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723" y="39440"/>
            <a:ext cx="1800000" cy="44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6118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D793-44CE-41E7-8527-95B2498F1C4C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EDCD-2645-43D6-8EE3-00E29B67D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4013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D793-44CE-41E7-8527-95B2498F1C4C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EDCD-2645-43D6-8EE3-00E29B67D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158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D793-44CE-41E7-8527-95B2498F1C4C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EDCD-2645-43D6-8EE3-00E29B67D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7112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D793-44CE-41E7-8527-95B2498F1C4C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EDCD-2645-43D6-8EE3-00E29B67D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18023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D793-44CE-41E7-8527-95B2498F1C4C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EDCD-2645-43D6-8EE3-00E29B67D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2125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D793-44CE-41E7-8527-95B2498F1C4C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EDCD-2645-43D6-8EE3-00E29B67D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8551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FD793-44CE-41E7-8527-95B2498F1C4C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F1EDCD-2645-43D6-8EE3-00E29B67D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7327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FD793-44CE-41E7-8527-95B2498F1C4C}" type="datetimeFigureOut">
              <a:rPr lang="ko-KR" altLang="en-US" smtClean="0"/>
              <a:t>2021-07-19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1EDCD-2645-43D6-8EE3-00E29B67D3E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9442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6.png"/><Relationship Id="rId7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microsoft.com/office/2007/relationships/hdphoto" Target="../media/hdphoto2.wdp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0" y="2454636"/>
            <a:ext cx="8562130" cy="216074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047" tIns="45519" rIns="91047" bIns="45519" rtlCol="0" anchor="ctr"/>
          <a:lstStyle/>
          <a:p>
            <a:pPr algn="ctr"/>
            <a:endParaRPr lang="ko-KR" altLang="en-US" dirty="0">
              <a:solidFill>
                <a:prstClr val="white"/>
              </a:solidFill>
              <a:latin typeface="HY헤드라인M" pitchFamily="18" charset="-127"/>
              <a:ea typeface="HY헤드라인M" pitchFamily="18" charset="-127"/>
            </a:endParaRPr>
          </a:p>
        </p:txBody>
      </p:sp>
      <p:sp>
        <p:nvSpPr>
          <p:cNvPr id="104450" name="제목 4"/>
          <p:cNvSpPr>
            <a:spLocks noGrp="1"/>
          </p:cNvSpPr>
          <p:nvPr>
            <p:ph type="title"/>
          </p:nvPr>
        </p:nvSpPr>
        <p:spPr bwMode="auto">
          <a:xfrm>
            <a:off x="669257" y="2962770"/>
            <a:ext cx="6786563" cy="1143000"/>
          </a:xfrm>
          <a:noFill/>
          <a:ln>
            <a:miter lim="800000"/>
            <a:headEnd/>
            <a:tailEnd/>
          </a:ln>
        </p:spPr>
        <p:txBody>
          <a:bodyPr vert="horz" wrap="square" lIns="91047" tIns="45519" rIns="91047" bIns="45519" numCol="1" rtlCol="0" anchor="ctr" anchorCtr="0" compatLnSpc="1">
            <a:prstTxWarp prst="textNoShape">
              <a:avLst/>
            </a:prstTxWarp>
            <a:normAutofit/>
          </a:bodyPr>
          <a:lstStyle/>
          <a:p>
            <a:pPr>
              <a:spcBef>
                <a:spcPts val="1000"/>
              </a:spcBef>
            </a:pPr>
            <a:r>
              <a:rPr lang="ko-KR" altLang="en-US" sz="6000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imes New Roman" pitchFamily="18" charset="0"/>
              </a:rPr>
              <a:t>환자안전</a:t>
            </a:r>
            <a:endParaRPr lang="ko-KR" altLang="en-US" sz="6000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imes New Roman" pitchFamily="18" charset="0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7479" y="2453156"/>
            <a:ext cx="3714521" cy="2162229"/>
          </a:xfrm>
          <a:prstGeom prst="rect">
            <a:avLst/>
          </a:prstGeom>
          <a:effectLst>
            <a:reflection blurRad="6350" stA="25000" endPos="35000" dir="5400000" sy="-100000" algn="bl" rotWithShape="0"/>
          </a:effectLst>
        </p:spPr>
      </p:pic>
      <p:sp>
        <p:nvSpPr>
          <p:cNvPr id="7" name="부제목 6"/>
          <p:cNvSpPr txBox="1">
            <a:spLocks/>
          </p:cNvSpPr>
          <p:nvPr/>
        </p:nvSpPr>
        <p:spPr>
          <a:xfrm>
            <a:off x="8477479" y="5427758"/>
            <a:ext cx="2567608" cy="117227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="1" dirty="0" smtClean="0">
                <a:latin typeface="+mn-ea"/>
              </a:rPr>
              <a:t>2021-07-20</a:t>
            </a:r>
          </a:p>
          <a:p>
            <a:r>
              <a:rPr lang="en-US" altLang="ko-KR" b="1" dirty="0" smtClean="0">
                <a:latin typeface="+mn-ea"/>
              </a:rPr>
              <a:t>QPS</a:t>
            </a:r>
            <a:r>
              <a:rPr lang="ko-KR" altLang="en-US" b="1" dirty="0" smtClean="0">
                <a:latin typeface="+mn-ea"/>
              </a:rPr>
              <a:t>팀</a:t>
            </a:r>
            <a:endParaRPr lang="en-US" altLang="ko-KR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8981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1134" y="1155348"/>
            <a:ext cx="10515600" cy="577850"/>
          </a:xfrm>
        </p:spPr>
        <p:txBody>
          <a:bodyPr/>
          <a:lstStyle/>
          <a:p>
            <a:r>
              <a:rPr lang="ko-KR" altLang="en-US" dirty="0" err="1" smtClean="0"/>
              <a:t>환자확인율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47" y="2037997"/>
            <a:ext cx="5097052" cy="3769142"/>
          </a:xfrm>
          <a:prstGeom prst="rect">
            <a:avLst/>
          </a:prstGeom>
        </p:spPr>
      </p:pic>
      <p:sp>
        <p:nvSpPr>
          <p:cNvPr id="4" name="제목 1"/>
          <p:cNvSpPr txBox="1">
            <a:spLocks/>
          </p:cNvSpPr>
          <p:nvPr/>
        </p:nvSpPr>
        <p:spPr>
          <a:xfrm>
            <a:off x="414747" y="365832"/>
            <a:ext cx="10515600" cy="57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pPr marL="457200" indent="-457200">
              <a:buFont typeface="Wingdings" panose="05000000000000000000" pitchFamily="2" charset="2"/>
              <a:buChar char="v"/>
            </a:pPr>
            <a:r>
              <a:rPr lang="ko-KR" altLang="en-US" sz="2800" dirty="0" smtClean="0"/>
              <a:t>지표 관리</a:t>
            </a:r>
            <a:r>
              <a:rPr lang="en-US" altLang="ko-KR" sz="2800" dirty="0" smtClean="0"/>
              <a:t>- </a:t>
            </a:r>
            <a:r>
              <a:rPr lang="ko-KR" altLang="en-US" sz="2800" dirty="0" smtClean="0"/>
              <a:t>환자안전지표</a:t>
            </a:r>
            <a:endParaRPr lang="ko-KR" altLang="en-US" sz="2800" dirty="0"/>
          </a:p>
        </p:txBody>
      </p:sp>
      <p:sp>
        <p:nvSpPr>
          <p:cNvPr id="6" name="제목 4"/>
          <p:cNvSpPr txBox="1">
            <a:spLocks/>
          </p:cNvSpPr>
          <p:nvPr/>
        </p:nvSpPr>
        <p:spPr>
          <a:xfrm>
            <a:off x="5511799" y="1138768"/>
            <a:ext cx="10515600" cy="57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구두</a:t>
            </a:r>
            <a:r>
              <a:rPr lang="en-US" altLang="ko-KR" dirty="0" smtClean="0"/>
              <a:t>/</a:t>
            </a:r>
            <a:r>
              <a:rPr lang="ko-KR" altLang="en-US" dirty="0" smtClean="0"/>
              <a:t>전화 처방 후 </a:t>
            </a:r>
            <a:r>
              <a:rPr lang="en-US" altLang="ko-KR" dirty="0" smtClean="0"/>
              <a:t>24</a:t>
            </a:r>
            <a:r>
              <a:rPr lang="ko-KR" altLang="en-US" dirty="0" smtClean="0"/>
              <a:t>시간 이내 의사처방 </a:t>
            </a:r>
            <a:r>
              <a:rPr lang="ko-KR" altLang="en-US" dirty="0" err="1" smtClean="0"/>
              <a:t>완수율</a:t>
            </a:r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1779" y="2037997"/>
            <a:ext cx="5446808" cy="3769142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4488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3711" y="545748"/>
            <a:ext cx="10515600" cy="577850"/>
          </a:xfrm>
        </p:spPr>
        <p:txBody>
          <a:bodyPr>
            <a:normAutofit/>
          </a:bodyPr>
          <a:lstStyle/>
          <a:p>
            <a:r>
              <a:rPr lang="en-US" altLang="ko-KR" sz="2800" dirty="0" smtClean="0"/>
              <a:t>4. </a:t>
            </a:r>
            <a:r>
              <a:rPr lang="ko-KR" altLang="en-US" sz="2800" dirty="0" smtClean="0"/>
              <a:t>낙상예방활동 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917222" y="1247775"/>
            <a:ext cx="10515600" cy="492918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▣ </a:t>
            </a:r>
            <a:r>
              <a:rPr lang="ko-KR" altLang="en-US" dirty="0" smtClean="0"/>
              <a:t>낙상 예방을 위한 규정</a:t>
            </a:r>
            <a:endParaRPr lang="en-US" altLang="ko-KR" dirty="0" smtClean="0"/>
          </a:p>
          <a:p>
            <a:pPr marL="457200" indent="-457200">
              <a:lnSpc>
                <a:spcPct val="120000"/>
              </a:lnSpc>
              <a:buAutoNum type="arabicParenR"/>
            </a:pPr>
            <a:r>
              <a:rPr lang="ko-KR" altLang="en-US" dirty="0" smtClean="0"/>
              <a:t>낙상위험 평가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신뢰도와 타당도가 입증된 도구를 사용하여 평가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낙상위험평가도구 예시 </a:t>
            </a:r>
            <a:r>
              <a:rPr lang="en-US" altLang="ko-KR" dirty="0" smtClean="0"/>
              <a:t>: Morse fall scale, Memorial Hospital Fall Scale </a:t>
            </a:r>
            <a:r>
              <a:rPr lang="ko-KR" altLang="en-US" dirty="0" smtClean="0"/>
              <a:t>등 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낙상위험평가 대상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모든 입원환자</a:t>
            </a:r>
            <a:endParaRPr lang="en-US" altLang="ko-KR" dirty="0" smtClean="0"/>
          </a:p>
          <a:p>
            <a:pPr lvl="2">
              <a:buFont typeface="Wingdings" panose="05000000000000000000" pitchFamily="2" charset="2"/>
              <a:buChar char="ü"/>
            </a:pPr>
            <a:r>
              <a:rPr lang="ko-KR" altLang="en-US" dirty="0" smtClean="0"/>
              <a:t>외래 환자의 경우 간단한 </a:t>
            </a:r>
            <a:r>
              <a:rPr lang="ko-KR" altLang="en-US" dirty="0" err="1" smtClean="0"/>
              <a:t>스크리닝</a:t>
            </a:r>
            <a:r>
              <a:rPr lang="ko-KR" altLang="en-US" dirty="0" smtClean="0"/>
              <a:t> 기준을 사용하여 낙상위험 환자를 식별하며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식별 결과</a:t>
            </a:r>
            <a:endParaRPr lang="en-US" altLang="ko-KR" dirty="0" smtClean="0"/>
          </a:p>
          <a:p>
            <a:pPr marL="914400" lvl="2" indent="0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</a:t>
            </a:r>
            <a:r>
              <a:rPr lang="ko-KR" altLang="en-US" dirty="0" smtClean="0"/>
              <a:t>낙상위험 환자에 대하여 낙상예방활동 수행</a:t>
            </a:r>
            <a:endParaRPr lang="en-US" altLang="ko-KR" dirty="0" smtClean="0"/>
          </a:p>
          <a:p>
            <a:pPr marL="914400" lvl="2" indent="0"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                                                                          </a:t>
            </a:r>
            <a:endParaRPr lang="ko-KR" alt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275" y="3712369"/>
            <a:ext cx="5348694" cy="3019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576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57578" y="444148"/>
            <a:ext cx="10515600" cy="577850"/>
          </a:xfrm>
        </p:spPr>
        <p:txBody>
          <a:bodyPr>
            <a:normAutofit/>
          </a:bodyPr>
          <a:lstStyle/>
          <a:p>
            <a:r>
              <a:rPr lang="en-US" altLang="ko-KR" sz="2800" dirty="0" smtClean="0"/>
              <a:t>4. </a:t>
            </a:r>
            <a:r>
              <a:rPr lang="ko-KR" altLang="en-US" sz="2800" dirty="0" smtClean="0"/>
              <a:t>낙상예방활동 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913143" y="1247807"/>
            <a:ext cx="3857978" cy="492918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▣ </a:t>
            </a:r>
            <a:r>
              <a:rPr lang="ko-KR" altLang="en-US" dirty="0" smtClean="0"/>
              <a:t>낙상 예방을 위한 규정</a:t>
            </a:r>
            <a:endParaRPr lang="en-US" altLang="ko-KR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2)  </a:t>
            </a:r>
            <a:r>
              <a:rPr lang="ko-KR" altLang="en-US" dirty="0" smtClean="0"/>
              <a:t>낙상 위험 평가 시기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초기 평가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입원 시 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재평가 기준 </a:t>
            </a:r>
            <a:endParaRPr lang="en-US" altLang="ko-KR" dirty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 smtClean="0"/>
              <a:t>    - </a:t>
            </a:r>
            <a:r>
              <a:rPr lang="ko-KR" altLang="en-US" dirty="0" smtClean="0"/>
              <a:t>주요 환자 상태 변화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- </a:t>
            </a:r>
            <a:r>
              <a:rPr lang="ko-KR" altLang="en-US" dirty="0" smtClean="0"/>
              <a:t>진정요법 후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- </a:t>
            </a:r>
            <a:r>
              <a:rPr lang="ko-KR" altLang="en-US" dirty="0" smtClean="0"/>
              <a:t>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 후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- </a:t>
            </a:r>
            <a:r>
              <a:rPr lang="ko-KR" altLang="en-US" dirty="0" smtClean="0"/>
              <a:t>병동 이동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- </a:t>
            </a:r>
            <a:r>
              <a:rPr lang="ko-KR" altLang="en-US" dirty="0" smtClean="0"/>
              <a:t>낙상 </a:t>
            </a:r>
            <a:r>
              <a:rPr lang="ko-KR" altLang="en-US" dirty="0" err="1" smtClean="0"/>
              <a:t>고위험</a:t>
            </a:r>
            <a:r>
              <a:rPr lang="ko-KR" altLang="en-US" dirty="0" smtClean="0"/>
              <a:t> 약품 첫 투여 시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- </a:t>
            </a:r>
            <a:r>
              <a:rPr lang="ko-KR" altLang="en-US" dirty="0" smtClean="0"/>
              <a:t>침대 종류 변화</a:t>
            </a:r>
            <a:r>
              <a:rPr lang="en-US" altLang="ko-KR" dirty="0" smtClean="0"/>
              <a:t>(</a:t>
            </a:r>
            <a:r>
              <a:rPr lang="ko-KR" altLang="en-US" dirty="0" smtClean="0"/>
              <a:t>소아</a:t>
            </a:r>
            <a:r>
              <a:rPr lang="en-US" altLang="ko-KR" dirty="0" smtClean="0"/>
              <a:t>)</a:t>
            </a:r>
          </a:p>
          <a:p>
            <a:pPr marL="914400" lvl="2" indent="0">
              <a:buNone/>
            </a:pPr>
            <a:endParaRPr lang="ko-KR" altLang="en-US" dirty="0"/>
          </a:p>
        </p:txBody>
      </p:sp>
      <p:pic>
        <p:nvPicPr>
          <p:cNvPr id="71" name="그림 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1959" y="1385372"/>
            <a:ext cx="6463155" cy="394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98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4. </a:t>
            </a:r>
            <a:r>
              <a:rPr lang="ko-KR" altLang="en-US" sz="2800" dirty="0" smtClean="0"/>
              <a:t>낙상예방활동 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47775"/>
            <a:ext cx="10515600" cy="2612126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▣ </a:t>
            </a:r>
            <a:r>
              <a:rPr lang="ko-KR" altLang="en-US" dirty="0" smtClean="0"/>
              <a:t>낙상 예방을 위한 규정</a:t>
            </a:r>
            <a:endParaRPr lang="en-US" altLang="ko-KR" dirty="0" smtClean="0"/>
          </a:p>
          <a:p>
            <a:pPr marL="457200" indent="-457200">
              <a:lnSpc>
                <a:spcPct val="120000"/>
              </a:lnSpc>
              <a:buAutoNum type="arabicParenR" startAt="3"/>
            </a:pPr>
            <a:r>
              <a:rPr lang="ko-KR" altLang="en-US" dirty="0" smtClean="0"/>
              <a:t>낙상 위험 평가 결과에 따른 </a:t>
            </a:r>
            <a:r>
              <a:rPr lang="ko-KR" altLang="en-US" dirty="0" err="1" smtClean="0"/>
              <a:t>고위험</a:t>
            </a:r>
            <a:r>
              <a:rPr lang="ko-KR" altLang="en-US" dirty="0" smtClean="0"/>
              <a:t> 환자의 낙상예방활동</a:t>
            </a:r>
            <a:endParaRPr lang="en-US" altLang="ko-KR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ko-KR" altLang="en-US" dirty="0" smtClean="0"/>
              <a:t>수면 전 화장실에 다녀오도록 하기</a:t>
            </a:r>
            <a:endParaRPr lang="en-US" altLang="ko-KR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ko-KR" altLang="en-US" dirty="0" smtClean="0"/>
              <a:t>낙상 예방법에 대한 교육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환자 및 보호자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직원</a:t>
            </a:r>
            <a:endParaRPr lang="en-US" altLang="ko-KR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ko-KR" altLang="en-US" dirty="0" smtClean="0"/>
              <a:t>환경 관리</a:t>
            </a:r>
            <a:r>
              <a:rPr lang="en-US" altLang="ko-KR" dirty="0" smtClean="0"/>
              <a:t>(</a:t>
            </a:r>
            <a:r>
              <a:rPr lang="ko-KR" altLang="en-US" dirty="0" smtClean="0"/>
              <a:t>예시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바닥 미끄럼</a:t>
            </a:r>
            <a:r>
              <a:rPr lang="en-US" altLang="ko-KR" dirty="0" smtClean="0"/>
              <a:t>, </a:t>
            </a:r>
            <a:r>
              <a:rPr lang="ko-KR" altLang="en-US" dirty="0" smtClean="0"/>
              <a:t>조명 등</a:t>
            </a:r>
            <a:r>
              <a:rPr lang="en-US" altLang="ko-KR" dirty="0" smtClean="0"/>
              <a:t>)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ko-KR" altLang="en-US" dirty="0" smtClean="0"/>
              <a:t>시설 관리</a:t>
            </a:r>
            <a:r>
              <a:rPr lang="en-US" altLang="ko-KR" dirty="0" smtClean="0"/>
              <a:t>(</a:t>
            </a:r>
            <a:r>
              <a:rPr lang="ko-KR" altLang="en-US" dirty="0" smtClean="0"/>
              <a:t>예시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침대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안전바</a:t>
            </a:r>
            <a:r>
              <a:rPr lang="en-US" altLang="ko-KR" dirty="0" smtClean="0"/>
              <a:t>, </a:t>
            </a:r>
            <a:r>
              <a:rPr lang="ko-KR" altLang="en-US" dirty="0" smtClean="0"/>
              <a:t>보행기구</a:t>
            </a:r>
            <a:r>
              <a:rPr lang="en-US" altLang="ko-KR" dirty="0" smtClean="0"/>
              <a:t>, </a:t>
            </a:r>
            <a:r>
              <a:rPr lang="ko-KR" altLang="en-US" dirty="0" smtClean="0"/>
              <a:t>휠체어 등</a:t>
            </a:r>
            <a:r>
              <a:rPr lang="en-US" altLang="ko-KR" dirty="0" smtClean="0"/>
              <a:t>)</a:t>
            </a:r>
            <a:endParaRPr lang="en-US" altLang="ko-KR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9625" y="788678"/>
            <a:ext cx="4178787" cy="5814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163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4" y="2295682"/>
            <a:ext cx="7527607" cy="434721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4. </a:t>
            </a:r>
            <a:r>
              <a:rPr lang="ko-KR" altLang="en-US" sz="2800" dirty="0" smtClean="0"/>
              <a:t>낙상예방활동 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053567"/>
            <a:ext cx="10515600" cy="492918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▣ </a:t>
            </a:r>
            <a:r>
              <a:rPr lang="ko-KR" altLang="en-US" dirty="0" smtClean="0"/>
              <a:t>낙상 예방을 위한 규정</a:t>
            </a:r>
            <a:endParaRPr lang="en-US" altLang="ko-KR" dirty="0" smtClean="0"/>
          </a:p>
          <a:p>
            <a:pPr marL="457200" indent="-457200">
              <a:buAutoNum type="arabicParenR" startAt="4"/>
            </a:pPr>
            <a:r>
              <a:rPr lang="ko-KR" altLang="en-US" dirty="0" smtClean="0"/>
              <a:t>낙상 발생 가능 장소 및 부서의 낙상 예방활동</a:t>
            </a:r>
            <a:endParaRPr lang="en-US" altLang="ko-KR" dirty="0" smtClean="0"/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ko-KR" dirty="0"/>
              <a:t> </a:t>
            </a:r>
            <a:r>
              <a:rPr lang="ko-KR" altLang="en-US" dirty="0" smtClean="0"/>
              <a:t>환자의 이송을 포함한 이동 경로 및 응급실</a:t>
            </a:r>
            <a:r>
              <a:rPr lang="en-US" altLang="ko-KR" dirty="0" smtClean="0"/>
              <a:t>, </a:t>
            </a:r>
            <a:r>
              <a:rPr lang="ko-KR" altLang="en-US" dirty="0" smtClean="0"/>
              <a:t>외래</a:t>
            </a:r>
            <a:r>
              <a:rPr lang="en-US" altLang="ko-KR" dirty="0" smtClean="0"/>
              <a:t>, </a:t>
            </a:r>
            <a:r>
              <a:rPr lang="ko-KR" altLang="en-US" dirty="0" smtClean="0"/>
              <a:t>검사실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재활치료실 등</a:t>
            </a: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382851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4. </a:t>
            </a:r>
            <a:r>
              <a:rPr lang="ko-KR" altLang="en-US" sz="2800" dirty="0" smtClean="0"/>
              <a:t>낙상 예방활동 </a:t>
            </a:r>
            <a:endParaRPr lang="ko-KR" altLang="en-US" sz="2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1308F-2E11-4195-8485-AE2EAB0ADEE4}" type="slidenum">
              <a:rPr lang="ko-KR" altLang="en-US" smtClean="0"/>
              <a:t>15</a:t>
            </a:fld>
            <a:endParaRPr lang="ko-KR" altLang="en-US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683" y="2035710"/>
            <a:ext cx="3631834" cy="2088232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9" name="그룹 8"/>
          <p:cNvGrpSpPr/>
          <p:nvPr/>
        </p:nvGrpSpPr>
        <p:grpSpPr>
          <a:xfrm>
            <a:off x="1372937" y="2035710"/>
            <a:ext cx="5071731" cy="3923415"/>
            <a:chOff x="467544" y="982520"/>
            <a:chExt cx="5071731" cy="3923415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88" t="9568" r="6288" b="5895"/>
            <a:stretch/>
          </p:blipFill>
          <p:spPr bwMode="auto">
            <a:xfrm>
              <a:off x="467544" y="982520"/>
              <a:ext cx="5071731" cy="392341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7" name="직사각형 6"/>
            <p:cNvSpPr/>
            <p:nvPr/>
          </p:nvSpPr>
          <p:spPr>
            <a:xfrm>
              <a:off x="1403648" y="4005064"/>
              <a:ext cx="3384376" cy="21602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직사각형 2"/>
          <p:cNvSpPr/>
          <p:nvPr/>
        </p:nvSpPr>
        <p:spPr>
          <a:xfrm>
            <a:off x="1154564" y="1089233"/>
            <a:ext cx="42562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ko-KR" altLang="en-US" sz="2000" b="1" dirty="0"/>
              <a:t>교육용 동영상 </a:t>
            </a:r>
            <a:r>
              <a:rPr lang="ko-KR" altLang="en-US" sz="2000" b="1" dirty="0" smtClean="0"/>
              <a:t>제작을 통한 교육</a:t>
            </a:r>
            <a:r>
              <a:rPr lang="en-US" altLang="ko-KR" sz="2000" b="1" dirty="0" smtClean="0"/>
              <a:t> </a:t>
            </a:r>
            <a:endParaRPr lang="ko-KR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656015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83525" y="1007884"/>
            <a:ext cx="10515600" cy="57785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ko-KR" altLang="en-US" dirty="0" smtClean="0"/>
              <a:t>시설 개선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1308F-2E11-4195-8485-AE2EAB0ADEE4}" type="slidenum">
              <a:rPr lang="ko-KR" altLang="en-US" smtClean="0"/>
              <a:t>16</a:t>
            </a:fld>
            <a:endParaRPr lang="ko-KR" altLang="en-US"/>
          </a:p>
        </p:txBody>
      </p:sp>
      <p:pic>
        <p:nvPicPr>
          <p:cNvPr id="5" name="Picture 2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53" b="23587"/>
          <a:stretch/>
        </p:blipFill>
        <p:spPr bwMode="auto">
          <a:xfrm>
            <a:off x="1151959" y="2720646"/>
            <a:ext cx="2628000" cy="306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3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96"/>
          <a:stretch/>
        </p:blipFill>
        <p:spPr bwMode="auto">
          <a:xfrm>
            <a:off x="3960271" y="2720646"/>
            <a:ext cx="2628000" cy="3060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그림 6"/>
          <p:cNvPicPr preferRelativeResize="0">
            <a:picLocks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583" y="2720646"/>
            <a:ext cx="2628000" cy="306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직사각형 7"/>
          <p:cNvSpPr/>
          <p:nvPr/>
        </p:nvSpPr>
        <p:spPr>
          <a:xfrm>
            <a:off x="1151959" y="2072286"/>
            <a:ext cx="2628000" cy="46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b="1"/>
              <a:t>IV pole </a:t>
            </a:r>
            <a:r>
              <a:rPr lang="ko-KR" altLang="en-US" sz="2000" b="1" dirty="0"/>
              <a:t>점검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3960271" y="2072286"/>
            <a:ext cx="2628000" cy="46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/>
              <a:t>휠체어 점검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6768583" y="2072286"/>
            <a:ext cx="2628000" cy="46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/>
              <a:t>소아침대 쿠션 배치</a:t>
            </a: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538794" y="249674"/>
            <a:ext cx="10515600" cy="57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en-US" altLang="ko-KR" sz="2800" dirty="0" smtClean="0"/>
              <a:t>4. </a:t>
            </a:r>
            <a:r>
              <a:rPr lang="ko-KR" altLang="en-US" sz="2800" dirty="0" smtClean="0"/>
              <a:t>낙상 예방활동 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1869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5372" y="1137176"/>
            <a:ext cx="10515600" cy="57785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ko-KR" altLang="en-US" dirty="0" smtClean="0"/>
              <a:t>야간계획배뇨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911028" y="1818110"/>
            <a:ext cx="8229600" cy="205250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200" b="1" dirty="0" smtClean="0"/>
              <a:t>9PM </a:t>
            </a:r>
            <a:r>
              <a:rPr lang="en-US" altLang="ko-KR" sz="2200" b="1" dirty="0"/>
              <a:t>▶ </a:t>
            </a:r>
            <a:r>
              <a:rPr lang="ko-KR" altLang="en-US" sz="2200" b="1" dirty="0"/>
              <a:t>재원환자에게 취침 전 화장실 다녀오도록 독려</a:t>
            </a:r>
            <a:endParaRPr lang="en-US" altLang="ko-KR" sz="2200" b="1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ko-KR" sz="2200" b="1" dirty="0"/>
              <a:t>   </a:t>
            </a:r>
            <a:r>
              <a:rPr lang="ko-KR" altLang="en-US" sz="2200" b="1" dirty="0"/>
              <a:t>        </a:t>
            </a:r>
            <a:r>
              <a:rPr lang="en-US" altLang="ko-KR" sz="2200" b="1" dirty="0"/>
              <a:t>       </a:t>
            </a:r>
            <a:r>
              <a:rPr lang="ko-KR" altLang="en-US" sz="2200" b="1" dirty="0"/>
              <a:t>계획배뇨 대상자 선택</a:t>
            </a:r>
            <a:r>
              <a:rPr lang="en-US" altLang="ko-KR" sz="2200" b="1" dirty="0"/>
              <a:t> </a:t>
            </a:r>
            <a:r>
              <a:rPr lang="ko-KR" altLang="en-US" sz="2200" b="1" dirty="0"/>
              <a:t>및 배뇨 확인 </a:t>
            </a:r>
            <a:endParaRPr lang="en-US" altLang="ko-KR" sz="2200" b="1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2200" b="1" dirty="0"/>
              <a:t>2. 11PM ▶ </a:t>
            </a:r>
            <a:r>
              <a:rPr lang="ko-KR" altLang="en-US" sz="2200" b="1" dirty="0"/>
              <a:t>환자를 깨워</a:t>
            </a:r>
            <a:r>
              <a:rPr lang="en-US" altLang="ko-KR" sz="2200" b="1" dirty="0"/>
              <a:t> </a:t>
            </a:r>
            <a:r>
              <a:rPr lang="ko-KR" altLang="en-US" sz="2200" b="1" dirty="0"/>
              <a:t>배뇨 확인 및 보조 시행</a:t>
            </a:r>
            <a:endParaRPr lang="en-US" altLang="ko-KR" sz="2200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1308F-2E11-4195-8485-AE2EAB0ADEE4}" type="slidenum">
              <a:rPr lang="ko-KR" altLang="en-US" smtClean="0"/>
              <a:t>17</a:t>
            </a:fld>
            <a:endParaRPr lang="ko-KR" altLang="en-US"/>
          </a:p>
        </p:txBody>
      </p:sp>
      <p:pic>
        <p:nvPicPr>
          <p:cNvPr id="5" name="그림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6145" y="3763484"/>
            <a:ext cx="1872208" cy="27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그림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009" y="3838912"/>
            <a:ext cx="1807845" cy="27000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제목 1"/>
          <p:cNvSpPr txBox="1">
            <a:spLocks/>
          </p:cNvSpPr>
          <p:nvPr/>
        </p:nvSpPr>
        <p:spPr>
          <a:xfrm>
            <a:off x="546886" y="422186"/>
            <a:ext cx="10515600" cy="57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en-US" altLang="ko-KR" sz="2800" dirty="0" smtClean="0"/>
              <a:t>4. </a:t>
            </a:r>
            <a:r>
              <a:rPr lang="ko-KR" altLang="en-US" sz="2800" dirty="0" smtClean="0"/>
              <a:t>낙상 예방활동 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22737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8334" y="924885"/>
            <a:ext cx="10515600" cy="577850"/>
          </a:xfrm>
        </p:spPr>
        <p:txBody>
          <a:bodyPr>
            <a:norm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ko-KR" altLang="en-US" sz="2200" dirty="0" smtClean="0"/>
              <a:t>낙상 예방 포스터</a:t>
            </a:r>
            <a:endParaRPr lang="ko-KR" altLang="en-US" sz="2200" dirty="0"/>
          </a:p>
        </p:txBody>
      </p:sp>
      <p:pic>
        <p:nvPicPr>
          <p:cNvPr id="5" name="내용 개체 틀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68" y="1517218"/>
            <a:ext cx="3694167" cy="5112000"/>
          </a:xfrm>
          <a:ln>
            <a:solidFill>
              <a:schemeClr val="tx1"/>
            </a:solidFill>
          </a:ln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1308F-2E11-4195-8485-AE2EAB0ADEE4}" type="slidenum">
              <a:rPr lang="ko-KR" altLang="en-US" smtClean="0"/>
              <a:t>18</a:t>
            </a:fld>
            <a:endParaRPr lang="ko-KR" altLang="en-US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39775" y="285028"/>
            <a:ext cx="10515600" cy="57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en-US" altLang="ko-KR" sz="2800" dirty="0" smtClean="0"/>
              <a:t>4. </a:t>
            </a:r>
            <a:r>
              <a:rPr lang="ko-KR" altLang="en-US" sz="2800" dirty="0" smtClean="0"/>
              <a:t>낙상 예방활동 </a:t>
            </a:r>
            <a:endParaRPr lang="ko-KR" altLang="en-US" sz="2800" dirty="0"/>
          </a:p>
        </p:txBody>
      </p:sp>
      <p:sp>
        <p:nvSpPr>
          <p:cNvPr id="3" name="직사각형 2"/>
          <p:cNvSpPr/>
          <p:nvPr/>
        </p:nvSpPr>
        <p:spPr>
          <a:xfrm>
            <a:off x="4779565" y="924885"/>
            <a:ext cx="380264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ko-KR" altLang="en-US" sz="2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낙상 예방 안내문</a:t>
            </a:r>
            <a:r>
              <a:rPr lang="en-US" altLang="ko-KR" sz="2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2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환자제공</a:t>
            </a:r>
            <a:r>
              <a:rPr lang="en-US" altLang="ko-KR" sz="22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ko-KR" altLang="en-US" sz="22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8" name="내용 개체 틀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565" y="1494862"/>
            <a:ext cx="3718409" cy="5112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101" y="1502735"/>
            <a:ext cx="3711898" cy="5112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53023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01230" y="300390"/>
            <a:ext cx="10515600" cy="577850"/>
          </a:xfrm>
        </p:spPr>
        <p:txBody>
          <a:bodyPr>
            <a:normAutofit/>
          </a:bodyPr>
          <a:lstStyle/>
          <a:p>
            <a:r>
              <a:rPr lang="en-US" altLang="ko-KR" sz="2800" dirty="0" smtClean="0"/>
              <a:t>5.</a:t>
            </a:r>
            <a:r>
              <a:rPr lang="ko-KR" altLang="en-US" sz="2800" dirty="0" smtClean="0"/>
              <a:t>환자안전사건 관리 체계</a:t>
            </a:r>
            <a:endParaRPr lang="ko-KR" altLang="en-US" sz="28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72" y="1043872"/>
            <a:ext cx="5297079" cy="542643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954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2312" y="436848"/>
            <a:ext cx="10515600" cy="57785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altLang="ko-KR" b="1" dirty="0" smtClean="0"/>
              <a:t>3</a:t>
            </a:r>
            <a:r>
              <a:rPr lang="ko-KR" altLang="en-US" b="1" dirty="0" smtClean="0"/>
              <a:t>주기 인증 기준 </a:t>
            </a:r>
            <a:r>
              <a:rPr lang="en-US" altLang="ko-KR" b="1" dirty="0" smtClean="0"/>
              <a:t>1</a:t>
            </a:r>
            <a:r>
              <a:rPr lang="ko-KR" altLang="en-US" b="1" dirty="0" smtClean="0"/>
              <a:t>장</a:t>
            </a:r>
            <a:r>
              <a:rPr lang="en-US" altLang="ko-KR" b="1" dirty="0" smtClean="0"/>
              <a:t>. </a:t>
            </a:r>
            <a:r>
              <a:rPr lang="ko-KR" altLang="en-US" b="1" dirty="0" smtClean="0"/>
              <a:t>환자안전보장 활동</a:t>
            </a:r>
            <a:endParaRPr lang="ko-KR" altLang="en-US" b="1" dirty="0"/>
          </a:p>
        </p:txBody>
      </p:sp>
      <p:grpSp>
        <p:nvGrpSpPr>
          <p:cNvPr id="25" name="그룹 24"/>
          <p:cNvGrpSpPr/>
          <p:nvPr/>
        </p:nvGrpSpPr>
        <p:grpSpPr>
          <a:xfrm>
            <a:off x="2992515" y="1581932"/>
            <a:ext cx="4590680" cy="4443858"/>
            <a:chOff x="1979712" y="1473339"/>
            <a:chExt cx="4590680" cy="4443858"/>
          </a:xfrm>
        </p:grpSpPr>
        <p:sp>
          <p:nvSpPr>
            <p:cNvPr id="5" name="직사각형 4"/>
            <p:cNvSpPr/>
            <p:nvPr/>
          </p:nvSpPr>
          <p:spPr>
            <a:xfrm>
              <a:off x="2411760" y="1473339"/>
              <a:ext cx="144016" cy="424847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5868144" y="1473339"/>
              <a:ext cx="144016" cy="4248472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1979712" y="1707393"/>
              <a:ext cx="4572000" cy="457200"/>
              <a:chOff x="1979712" y="1715631"/>
              <a:chExt cx="4572000" cy="457200"/>
            </a:xfrm>
          </p:grpSpPr>
          <p:sp>
            <p:nvSpPr>
              <p:cNvPr id="7" name="AutoShape 3"/>
              <p:cNvSpPr>
                <a:spLocks noChangeArrowheads="1"/>
              </p:cNvSpPr>
              <p:nvPr/>
            </p:nvSpPr>
            <p:spPr bwMode="gray">
              <a:xfrm>
                <a:off x="1979712" y="1715631"/>
                <a:ext cx="4572000" cy="4572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8BE67"/>
                  </a:gs>
                  <a:gs pos="50000">
                    <a:srgbClr val="48BE67">
                      <a:gamma/>
                      <a:tint val="21176"/>
                      <a:invGamma/>
                    </a:srgbClr>
                  </a:gs>
                  <a:gs pos="100000">
                    <a:srgbClr val="48BE67"/>
                  </a:gs>
                </a:gsLst>
                <a:lin ang="0" scaled="1"/>
              </a:gradFill>
              <a:ln w="19050" algn="ctr">
                <a:round/>
                <a:headEnd/>
                <a:tailEnd/>
              </a:ln>
              <a:effectLst/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48BE67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000000"/>
                  </a:solidFill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8" name="Text Box 4"/>
              <p:cNvSpPr txBox="1">
                <a:spLocks noChangeArrowheads="1"/>
              </p:cNvSpPr>
              <p:nvPr/>
            </p:nvSpPr>
            <p:spPr bwMode="gray">
              <a:xfrm>
                <a:off x="2750096" y="1759565"/>
                <a:ext cx="2974032" cy="36671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fontAlgn="base" latinLnBrk="0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ko-KR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1. </a:t>
                </a:r>
                <a:r>
                  <a:rPr lang="ko-KR" altLang="en-US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정확한</a:t>
                </a:r>
                <a:r>
                  <a:rPr lang="en-US" altLang="ko-KR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 </a:t>
                </a:r>
                <a:r>
                  <a:rPr lang="ko-KR" altLang="en-US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환자 확인</a:t>
                </a:r>
                <a:endParaRPr lang="en-US" altLang="ko-KR" b="1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  <p:grpSp>
          <p:nvGrpSpPr>
            <p:cNvPr id="21" name="그룹 20"/>
            <p:cNvGrpSpPr/>
            <p:nvPr/>
          </p:nvGrpSpPr>
          <p:grpSpPr>
            <a:xfrm>
              <a:off x="1979712" y="2536596"/>
              <a:ext cx="4572000" cy="457200"/>
              <a:chOff x="1979712" y="2401431"/>
              <a:chExt cx="4572000" cy="457200"/>
            </a:xfrm>
          </p:grpSpPr>
          <p:sp>
            <p:nvSpPr>
              <p:cNvPr id="9" name="AutoShape 5"/>
              <p:cNvSpPr>
                <a:spLocks noChangeArrowheads="1"/>
              </p:cNvSpPr>
              <p:nvPr/>
            </p:nvSpPr>
            <p:spPr bwMode="gray">
              <a:xfrm>
                <a:off x="1979712" y="2401431"/>
                <a:ext cx="4572000" cy="4572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78FCB"/>
                  </a:gs>
                  <a:gs pos="50000">
                    <a:srgbClr val="378FCB">
                      <a:gamma/>
                      <a:tint val="40000"/>
                      <a:invGamma/>
                    </a:srgbClr>
                  </a:gs>
                  <a:gs pos="100000">
                    <a:srgbClr val="378FCB"/>
                  </a:gs>
                </a:gsLst>
                <a:lin ang="0" scaled="1"/>
              </a:gradFill>
              <a:ln w="19050" algn="ctr">
                <a:round/>
                <a:headEnd/>
                <a:tailEnd/>
              </a:ln>
              <a:effectLst/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378FCB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000000"/>
                  </a:solidFill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10" name="Text Box 6"/>
              <p:cNvSpPr txBox="1">
                <a:spLocks noChangeArrowheads="1"/>
              </p:cNvSpPr>
              <p:nvPr/>
            </p:nvSpPr>
            <p:spPr bwMode="gray">
              <a:xfrm>
                <a:off x="2750096" y="2445365"/>
                <a:ext cx="2974032" cy="36671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fontAlgn="base" latinLnBrk="0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ko-KR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2. </a:t>
                </a:r>
                <a:r>
                  <a:rPr lang="ko-KR" altLang="en-US" b="1" dirty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 </a:t>
                </a:r>
                <a:r>
                  <a:rPr lang="ko-KR" altLang="en-US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정확한 의사소통</a:t>
                </a:r>
                <a:endParaRPr lang="en-US" altLang="ko-KR" b="1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  <p:grpSp>
          <p:nvGrpSpPr>
            <p:cNvPr id="22" name="그룹 21"/>
            <p:cNvGrpSpPr/>
            <p:nvPr/>
          </p:nvGrpSpPr>
          <p:grpSpPr>
            <a:xfrm>
              <a:off x="1979712" y="3365799"/>
              <a:ext cx="4572000" cy="457200"/>
              <a:chOff x="1979712" y="3087231"/>
              <a:chExt cx="4572000" cy="457200"/>
            </a:xfrm>
          </p:grpSpPr>
          <p:sp>
            <p:nvSpPr>
              <p:cNvPr id="11" name="AutoShape 7"/>
              <p:cNvSpPr>
                <a:spLocks noChangeArrowheads="1"/>
              </p:cNvSpPr>
              <p:nvPr/>
            </p:nvSpPr>
            <p:spPr bwMode="gray">
              <a:xfrm>
                <a:off x="1979712" y="3087231"/>
                <a:ext cx="4572000" cy="4572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8BE67"/>
                  </a:gs>
                  <a:gs pos="50000">
                    <a:srgbClr val="48BE67">
                      <a:gamma/>
                      <a:tint val="21176"/>
                      <a:invGamma/>
                    </a:srgbClr>
                  </a:gs>
                  <a:gs pos="100000">
                    <a:srgbClr val="48BE67"/>
                  </a:gs>
                </a:gsLst>
                <a:lin ang="0" scaled="1"/>
              </a:gradFill>
              <a:ln w="19050" algn="ctr">
                <a:round/>
                <a:headEnd/>
                <a:tailEnd/>
              </a:ln>
              <a:effectLst/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48BE67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000000"/>
                  </a:solidFill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12" name="Text Box 8"/>
              <p:cNvSpPr txBox="1">
                <a:spLocks noChangeArrowheads="1"/>
              </p:cNvSpPr>
              <p:nvPr/>
            </p:nvSpPr>
            <p:spPr bwMode="gray">
              <a:xfrm>
                <a:off x="2750096" y="3131165"/>
                <a:ext cx="2830016" cy="36933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fontAlgn="base" latinLnBrk="0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ko-KR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3. </a:t>
                </a:r>
                <a:r>
                  <a:rPr lang="ko-KR" altLang="en-US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정확한 수술</a:t>
                </a:r>
                <a:r>
                  <a:rPr lang="en-US" altLang="ko-KR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/</a:t>
                </a:r>
                <a:r>
                  <a:rPr lang="ko-KR" altLang="en-US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시술</a:t>
                </a:r>
                <a:endParaRPr lang="en-US" altLang="ko-KR" b="1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  <p:grpSp>
          <p:nvGrpSpPr>
            <p:cNvPr id="23" name="그룹 22"/>
            <p:cNvGrpSpPr/>
            <p:nvPr/>
          </p:nvGrpSpPr>
          <p:grpSpPr>
            <a:xfrm>
              <a:off x="1979712" y="4195002"/>
              <a:ext cx="4572000" cy="457200"/>
              <a:chOff x="1979712" y="3773031"/>
              <a:chExt cx="4572000" cy="457200"/>
            </a:xfrm>
          </p:grpSpPr>
          <p:sp>
            <p:nvSpPr>
              <p:cNvPr id="13" name="AutoShape 9"/>
              <p:cNvSpPr>
                <a:spLocks noChangeArrowheads="1"/>
              </p:cNvSpPr>
              <p:nvPr/>
            </p:nvSpPr>
            <p:spPr bwMode="gray">
              <a:xfrm>
                <a:off x="1979712" y="3773031"/>
                <a:ext cx="4572000" cy="4572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378FCB"/>
                  </a:gs>
                  <a:gs pos="50000">
                    <a:srgbClr val="378FCB">
                      <a:gamma/>
                      <a:tint val="40000"/>
                      <a:invGamma/>
                    </a:srgbClr>
                  </a:gs>
                  <a:gs pos="100000">
                    <a:srgbClr val="378FCB"/>
                  </a:gs>
                </a:gsLst>
                <a:lin ang="0" scaled="1"/>
              </a:gradFill>
              <a:ln w="19050" algn="ctr">
                <a:round/>
                <a:headEnd/>
                <a:tailEnd/>
              </a:ln>
              <a:effectLst/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378FCB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000000"/>
                  </a:solidFill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14" name="Text Box 10"/>
              <p:cNvSpPr txBox="1">
                <a:spLocks noChangeArrowheads="1"/>
              </p:cNvSpPr>
              <p:nvPr/>
            </p:nvSpPr>
            <p:spPr bwMode="gray">
              <a:xfrm>
                <a:off x="2699792" y="3816965"/>
                <a:ext cx="3168352" cy="36933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fontAlgn="base" latinLnBrk="0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ko-KR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4. </a:t>
                </a:r>
                <a:r>
                  <a:rPr lang="ko-KR" altLang="en-US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낙상예방활동</a:t>
                </a:r>
                <a:endParaRPr lang="en-US" altLang="ko-KR" b="1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  <p:grpSp>
          <p:nvGrpSpPr>
            <p:cNvPr id="24" name="그룹 23"/>
            <p:cNvGrpSpPr/>
            <p:nvPr/>
          </p:nvGrpSpPr>
          <p:grpSpPr>
            <a:xfrm>
              <a:off x="1979712" y="5024206"/>
              <a:ext cx="4572000" cy="457200"/>
              <a:chOff x="1979712" y="4458831"/>
              <a:chExt cx="4572000" cy="457200"/>
            </a:xfrm>
          </p:grpSpPr>
          <p:sp>
            <p:nvSpPr>
              <p:cNvPr id="15" name="AutoShape 11"/>
              <p:cNvSpPr>
                <a:spLocks noChangeArrowheads="1"/>
              </p:cNvSpPr>
              <p:nvPr/>
            </p:nvSpPr>
            <p:spPr bwMode="gray">
              <a:xfrm>
                <a:off x="1979712" y="4458831"/>
                <a:ext cx="4572000" cy="45720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48BE67"/>
                  </a:gs>
                  <a:gs pos="50000">
                    <a:srgbClr val="48BE67">
                      <a:gamma/>
                      <a:tint val="21176"/>
                      <a:invGamma/>
                    </a:srgbClr>
                  </a:gs>
                  <a:gs pos="100000">
                    <a:srgbClr val="48BE67"/>
                  </a:gs>
                </a:gsLst>
                <a:lin ang="0" scaled="1"/>
              </a:gradFill>
              <a:ln w="19050" algn="ctr">
                <a:round/>
                <a:headEnd/>
                <a:tailEnd/>
              </a:ln>
              <a:effectLst/>
              <a:scene3d>
                <a:camera prst="legacyPerspectiveTop"/>
                <a:lightRig rig="legacyFlat3" dir="b"/>
              </a:scene3d>
              <a:sp3d extrusionH="887400" prstMaterial="legacyMatte">
                <a:bevelT w="13500" h="13500" prst="angle"/>
                <a:bevelB w="13500" h="13500" prst="angle"/>
                <a:extrusionClr>
                  <a:srgbClr val="48BE67"/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kumimoji="1" lang="ko-KR" altLang="en-US">
                  <a:solidFill>
                    <a:srgbClr val="000000"/>
                  </a:solidFill>
                  <a:latin typeface="굴림" pitchFamily="50" charset="-127"/>
                  <a:ea typeface="굴림" pitchFamily="50" charset="-127"/>
                </a:endParaRPr>
              </a:p>
            </p:txBody>
          </p:sp>
          <p:sp>
            <p:nvSpPr>
              <p:cNvPr id="16" name="Text Box 12"/>
              <p:cNvSpPr txBox="1">
                <a:spLocks noChangeArrowheads="1"/>
              </p:cNvSpPr>
              <p:nvPr/>
            </p:nvSpPr>
            <p:spPr bwMode="gray">
              <a:xfrm>
                <a:off x="2750096" y="4502765"/>
                <a:ext cx="3118048" cy="36933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fontAlgn="base" latinLnBrk="0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ko-KR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5. </a:t>
                </a:r>
                <a:r>
                  <a:rPr lang="ko-KR" altLang="en-US" b="1" dirty="0" smtClean="0">
                    <a:solidFill>
                      <a:srgbClr val="000000"/>
                    </a:solidFill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환자안전사건관리체계</a:t>
                </a:r>
                <a:endParaRPr lang="en-US" altLang="ko-KR" b="1" dirty="0">
                  <a:solidFill>
                    <a:srgbClr val="000000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  <p:sp>
          <p:nvSpPr>
            <p:cNvPr id="17" name="Rectangle 27"/>
            <p:cNvSpPr>
              <a:spLocks noChangeArrowheads="1"/>
            </p:cNvSpPr>
            <p:nvPr/>
          </p:nvSpPr>
          <p:spPr bwMode="gray">
            <a:xfrm>
              <a:off x="2074592" y="5764797"/>
              <a:ext cx="4495800" cy="152400"/>
            </a:xfrm>
            <a:prstGeom prst="rect">
              <a:avLst/>
            </a:prstGeom>
            <a:gradFill rotWithShape="1">
              <a:gsLst>
                <a:gs pos="0">
                  <a:srgbClr val="808080">
                    <a:alpha val="0"/>
                  </a:srgbClr>
                </a:gs>
                <a:gs pos="50000">
                  <a:srgbClr val="808080">
                    <a:gamma/>
                    <a:shade val="46275"/>
                    <a:invGamma/>
                    <a:alpha val="58000"/>
                  </a:srgbClr>
                </a:gs>
                <a:gs pos="100000">
                  <a:srgbClr val="808080">
                    <a:alpha val="0"/>
                  </a:srgb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 pitchFamily="50" charset="-127"/>
                <a:ea typeface="굴림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006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878240"/>
            <a:ext cx="10515600" cy="57785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ko-KR" altLang="en-US" dirty="0" smtClean="0"/>
              <a:t>환자안전사건 정의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290418"/>
              </p:ext>
            </p:extLst>
          </p:nvPr>
        </p:nvGraphicFramePr>
        <p:xfrm>
          <a:off x="838200" y="1480842"/>
          <a:ext cx="10164271" cy="51665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5430"/>
                <a:gridCol w="967131"/>
                <a:gridCol w="2912325"/>
                <a:gridCol w="4609385"/>
              </a:tblGrid>
              <a:tr h="67002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등급</a:t>
                      </a:r>
                      <a:endParaRPr lang="ko-KR" altLang="en-US" sz="15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보고기한</a:t>
                      </a:r>
                      <a:endParaRPr lang="ko-KR" altLang="en-US" sz="15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정의</a:t>
                      </a:r>
                      <a:endParaRPr lang="ko-KR" altLang="en-US" sz="15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유형</a:t>
                      </a:r>
                      <a:endParaRPr lang="ko-KR" altLang="en-US" sz="15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73879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smtClean="0">
                          <a:latin typeface="+mn-ea"/>
                          <a:ea typeface="+mn-ea"/>
                        </a:rPr>
                        <a:t>근접오류</a:t>
                      </a:r>
                      <a:endParaRPr lang="en-US" altLang="ko-KR" sz="1500" b="1" dirty="0" smtClean="0"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500" b="1" dirty="0" smtClean="0">
                          <a:latin typeface="+mn-ea"/>
                          <a:ea typeface="+mn-ea"/>
                        </a:rPr>
                        <a:t>(Near miss)</a:t>
                      </a: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dirty="0" smtClean="0">
                          <a:latin typeface="+mn-ea"/>
                          <a:ea typeface="+mn-ea"/>
                        </a:rPr>
                        <a:t>한달</a:t>
                      </a:r>
                      <a:endParaRPr lang="en-US" altLang="ko-KR" sz="1500" dirty="0" smtClean="0"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300" b="1" dirty="0" smtClean="0">
                          <a:latin typeface="+mn-ea"/>
                          <a:ea typeface="+mn-ea"/>
                        </a:rPr>
                        <a:t>사건이 발생하였으나 환자에게 도달하지 않은 경우</a:t>
                      </a:r>
                      <a:endParaRPr lang="ko-KR" altLang="en-US" sz="1300" b="1" dirty="0"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적신호사고나 위해 사건이 시의 적절한 중재에 의해 발생하지 않은 사건</a:t>
                      </a:r>
                      <a:endParaRPr lang="ko-KR" altLang="en-US" sz="1300" dirty="0"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4896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err="1" smtClean="0">
                          <a:solidFill>
                            <a:srgbClr val="0B16F9"/>
                          </a:solidFill>
                          <a:latin typeface="+mn-ea"/>
                          <a:ea typeface="+mn-ea"/>
                        </a:rPr>
                        <a:t>위해사건</a:t>
                      </a:r>
                      <a:endParaRPr lang="en-US" altLang="ko-KR" sz="1500" b="1" dirty="0" smtClean="0">
                        <a:solidFill>
                          <a:srgbClr val="0B16F9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500" b="1" dirty="0" smtClean="0">
                          <a:solidFill>
                            <a:srgbClr val="0B16F9"/>
                          </a:solidFill>
                          <a:latin typeface="+mn-ea"/>
                          <a:ea typeface="+mn-ea"/>
                        </a:rPr>
                        <a:t>(Adverse event)</a:t>
                      </a:r>
                      <a:endParaRPr lang="ko-KR" altLang="en-US" sz="1500" b="1" dirty="0">
                        <a:solidFill>
                          <a:srgbClr val="0B16F9"/>
                        </a:solidFill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+mn-ea"/>
                          <a:ea typeface="+mn-ea"/>
                        </a:rPr>
                        <a:t>48H</a:t>
                      </a:r>
                      <a:endParaRPr lang="ko-KR" altLang="en-US" sz="1500" dirty="0"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300" b="1" dirty="0" smtClean="0">
                          <a:latin typeface="+mn-ea"/>
                          <a:ea typeface="+mn-ea"/>
                        </a:rPr>
                        <a:t>사건이 발생하였으나 환자에게 해가 되지 않은 사건이나 의료기관 내에서 발생하는 바람직하지 않은 사건 또는 잠재적으로 위험한 사건</a:t>
                      </a:r>
                      <a:endParaRPr lang="en-US" altLang="ko-KR" sz="1300" b="1" dirty="0" smtClean="0"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투약오류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낙상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수술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시술 계수 불일치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dirty="0" err="1" smtClean="0">
                          <a:latin typeface="+mn-ea"/>
                          <a:ea typeface="+mn-ea"/>
                        </a:rPr>
                        <a:t>열냉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합병증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dirty="0" err="1" smtClean="0">
                          <a:latin typeface="+mn-ea"/>
                          <a:ea typeface="+mn-ea"/>
                        </a:rPr>
                        <a:t>일혈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검사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시설환경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수혈이상 반응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수혈 오류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마취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진정 요법 중 발생한 사건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수술</a:t>
                      </a:r>
                      <a:r>
                        <a:rPr lang="ko-KR" altLang="en-US" sz="1300" baseline="0" dirty="0" smtClean="0">
                          <a:latin typeface="+mn-ea"/>
                          <a:ea typeface="+mn-ea"/>
                        </a:rPr>
                        <a:t> 전</a:t>
                      </a:r>
                      <a:r>
                        <a:rPr lang="en-US" altLang="ko-KR" sz="1300" baseline="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300" baseline="0" dirty="0" smtClean="0">
                          <a:latin typeface="+mn-ea"/>
                          <a:ea typeface="+mn-ea"/>
                        </a:rPr>
                        <a:t>후 진단이 불일치</a:t>
                      </a:r>
                      <a:r>
                        <a:rPr lang="en-US" altLang="ko-KR" sz="13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baseline="0" dirty="0" smtClean="0">
                          <a:latin typeface="+mn-ea"/>
                          <a:ea typeface="+mn-ea"/>
                        </a:rPr>
                        <a:t>진료와 관련된 감염이나 전염성 질환</a:t>
                      </a:r>
                      <a:r>
                        <a:rPr lang="en-US" altLang="ko-KR" sz="13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baseline="0" dirty="0" smtClean="0">
                          <a:latin typeface="+mn-ea"/>
                          <a:ea typeface="+mn-ea"/>
                        </a:rPr>
                        <a:t>비계획적 </a:t>
                      </a:r>
                      <a:r>
                        <a:rPr lang="ko-KR" altLang="en-US" sz="1300" baseline="0" dirty="0" err="1" smtClean="0">
                          <a:latin typeface="+mn-ea"/>
                          <a:ea typeface="+mn-ea"/>
                        </a:rPr>
                        <a:t>발관</a:t>
                      </a:r>
                      <a:r>
                        <a:rPr lang="en-US" altLang="ko-KR" sz="1300" baseline="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baseline="0" dirty="0" smtClean="0">
                          <a:latin typeface="+mn-ea"/>
                          <a:ea typeface="+mn-ea"/>
                        </a:rPr>
                        <a:t>의료소모품 또는 의료기기 관련 사건 등 </a:t>
                      </a:r>
                      <a:endParaRPr lang="ko-KR" altLang="en-US" sz="1300" dirty="0" smtClean="0"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811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500" b="1" dirty="0" smtClean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적신호사건</a:t>
                      </a:r>
                      <a:endParaRPr lang="en-US" altLang="ko-KR" sz="1500" b="1" dirty="0" smtClean="0">
                        <a:solidFill>
                          <a:srgbClr val="C00000"/>
                        </a:solidFill>
                        <a:latin typeface="+mn-ea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1500" b="1" dirty="0" smtClean="0">
                          <a:solidFill>
                            <a:srgbClr val="C00000"/>
                          </a:solidFill>
                          <a:latin typeface="+mn-ea"/>
                          <a:ea typeface="+mn-ea"/>
                        </a:rPr>
                        <a:t>(Sentinel event)</a:t>
                      </a: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500" dirty="0" smtClean="0">
                          <a:latin typeface="+mn-ea"/>
                          <a:ea typeface="+mn-ea"/>
                        </a:rPr>
                        <a:t>24H</a:t>
                      </a: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20000"/>
                        </a:lnSpc>
                      </a:pPr>
                      <a:r>
                        <a:rPr lang="ko-KR" altLang="en-US" sz="1300" b="1" dirty="0" smtClean="0">
                          <a:latin typeface="+mn-ea"/>
                          <a:ea typeface="+mn-ea"/>
                        </a:rPr>
                        <a:t>환자의</a:t>
                      </a:r>
                      <a:r>
                        <a:rPr lang="en-US" altLang="ko-KR" sz="1300" b="1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300" b="1" dirty="0" smtClean="0">
                          <a:latin typeface="+mn-ea"/>
                          <a:ea typeface="+mn-ea"/>
                        </a:rPr>
                        <a:t>질병이나 기저상태와 무관하게 사망이나 심각한 신체적</a:t>
                      </a:r>
                      <a:r>
                        <a:rPr lang="en-US" altLang="ko-KR" sz="1300" b="1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b="1" dirty="0" smtClean="0">
                          <a:latin typeface="+mn-ea"/>
                          <a:ea typeface="+mn-ea"/>
                        </a:rPr>
                        <a:t>심리적 상해 또는 그런 결과를 가져올 수 있는 위험성이 있는 예기치 못한 위해 사건</a:t>
                      </a:r>
                      <a:endParaRPr lang="en-US" altLang="ko-KR" sz="1300" b="1" dirty="0" smtClean="0"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-182563" latinLnBrk="1">
                        <a:lnSpc>
                          <a:spcPct val="120000"/>
                        </a:lnSpc>
                        <a:buFont typeface="Wingdings" pitchFamily="2" charset="2"/>
                        <a:buChar char="§"/>
                      </a:pP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예기치 못한 사망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(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환자의 질환과 무관한 사망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자살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자살시도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)</a:t>
                      </a:r>
                    </a:p>
                    <a:p>
                      <a:pPr marL="182563" indent="-182563" latinLnBrk="1">
                        <a:lnSpc>
                          <a:spcPct val="120000"/>
                        </a:lnSpc>
                        <a:buFont typeface="Wingdings" pitchFamily="2" charset="2"/>
                        <a:buChar char="§"/>
                      </a:pP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환자의 질환과 무관한 주요 기능의 영구적 손실</a:t>
                      </a:r>
                      <a:endParaRPr lang="en-US" altLang="ko-KR" sz="1300" dirty="0" smtClean="0">
                        <a:latin typeface="+mn-ea"/>
                        <a:ea typeface="+mn-ea"/>
                      </a:endParaRPr>
                    </a:p>
                    <a:p>
                      <a:pPr marL="182563" indent="-182563" latinLnBrk="1">
                        <a:lnSpc>
                          <a:spcPct val="120000"/>
                        </a:lnSpc>
                        <a:buFont typeface="Wingdings" pitchFamily="2" charset="2"/>
                        <a:buChar char="§"/>
                      </a:pP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잘못된 부위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 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환자에 대한 수술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시술</a:t>
                      </a:r>
                      <a:r>
                        <a:rPr lang="en-US" altLang="ko-KR" sz="1300" dirty="0" smtClean="0">
                          <a:latin typeface="+mn-ea"/>
                          <a:ea typeface="+mn-ea"/>
                        </a:rPr>
                        <a:t>,</a:t>
                      </a:r>
                      <a:r>
                        <a:rPr lang="en-US" altLang="ko-KR" sz="1300" baseline="0" dirty="0" smtClean="0">
                          <a:latin typeface="+mn-ea"/>
                          <a:ea typeface="+mn-ea"/>
                        </a:rPr>
                        <a:t> </a:t>
                      </a:r>
                      <a:r>
                        <a:rPr lang="ko-KR" altLang="en-US" sz="1300" baseline="0" dirty="0" smtClean="0">
                          <a:latin typeface="+mn-ea"/>
                          <a:ea typeface="+mn-ea"/>
                        </a:rPr>
                        <a:t>잘못된 수술</a:t>
                      </a:r>
                      <a:r>
                        <a:rPr lang="en-US" altLang="ko-KR" sz="1300" baseline="0" dirty="0" smtClean="0">
                          <a:latin typeface="+mn-ea"/>
                          <a:ea typeface="+mn-ea"/>
                        </a:rPr>
                        <a:t>/</a:t>
                      </a:r>
                      <a:r>
                        <a:rPr lang="ko-KR" altLang="en-US" sz="1300" baseline="0" dirty="0" smtClean="0">
                          <a:latin typeface="+mn-ea"/>
                          <a:ea typeface="+mn-ea"/>
                        </a:rPr>
                        <a:t>시술</a:t>
                      </a:r>
                      <a:endParaRPr lang="en-US" altLang="ko-KR" sz="1300" baseline="0" dirty="0" smtClean="0">
                        <a:latin typeface="+mn-ea"/>
                        <a:ea typeface="+mn-ea"/>
                      </a:endParaRPr>
                    </a:p>
                    <a:p>
                      <a:pPr marL="182563" indent="-182563" latinLnBrk="1">
                        <a:lnSpc>
                          <a:spcPct val="120000"/>
                        </a:lnSpc>
                        <a:buFont typeface="Wingdings" pitchFamily="2" charset="2"/>
                        <a:buChar char="§"/>
                      </a:pP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혈액이나 혈액제제의 주입 또는 오염된 장기나 조직이식의 결과로 만성 또는 치명적인 질병의 이환이나 질병의 감염</a:t>
                      </a:r>
                      <a:endParaRPr lang="en-US" altLang="ko-KR" sz="1300" dirty="0" smtClean="0">
                        <a:latin typeface="+mn-ea"/>
                        <a:ea typeface="+mn-ea"/>
                      </a:endParaRPr>
                    </a:p>
                    <a:p>
                      <a:pPr marL="182563" indent="-182563" latinLnBrk="1">
                        <a:lnSpc>
                          <a:spcPct val="120000"/>
                        </a:lnSpc>
                        <a:buFont typeface="Wingdings" pitchFamily="2" charset="2"/>
                        <a:buChar char="§"/>
                      </a:pPr>
                      <a:r>
                        <a:rPr lang="ko-KR" altLang="en-US" sz="1300" dirty="0" smtClean="0">
                          <a:latin typeface="+mn-ea"/>
                          <a:ea typeface="+mn-ea"/>
                        </a:rPr>
                        <a:t>영아 유괴 또는 잘못된 부모와의 퇴원</a:t>
                      </a:r>
                      <a:endParaRPr lang="en-US" altLang="ko-KR" sz="1300" baseline="0" dirty="0" smtClean="0">
                        <a:latin typeface="+mn-ea"/>
                        <a:ea typeface="+mn-ea"/>
                      </a:endParaRPr>
                    </a:p>
                  </a:txBody>
                  <a:tcPr marL="103726" marR="103726" marT="46115" marB="46115" anchor="ctr">
                    <a:lnL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제목 1"/>
          <p:cNvSpPr txBox="1">
            <a:spLocks/>
          </p:cNvSpPr>
          <p:nvPr/>
        </p:nvSpPr>
        <p:spPr>
          <a:xfrm>
            <a:off x="401230" y="300390"/>
            <a:ext cx="10515600" cy="57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en-US" altLang="ko-KR" sz="2800" dirty="0" smtClean="0"/>
              <a:t>5.</a:t>
            </a:r>
            <a:r>
              <a:rPr lang="ko-KR" altLang="en-US" sz="2800" dirty="0" smtClean="0"/>
              <a:t>환자안전사건 관리 체계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7440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94845" y="942976"/>
            <a:ext cx="10515600" cy="57785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ko-KR" altLang="en-US" dirty="0" smtClean="0"/>
              <a:t>환자안전사건 보고</a:t>
            </a:r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298" y="2281237"/>
            <a:ext cx="3008555" cy="4200525"/>
          </a:xfrm>
          <a:prstGeom prst="rect">
            <a:avLst/>
          </a:prstGeom>
          <a:ln>
            <a:solidFill>
              <a:schemeClr val="tx2">
                <a:lumMod val="50000"/>
              </a:schemeClr>
            </a:solidFill>
          </a:ln>
        </p:spPr>
      </p:pic>
      <p:sp>
        <p:nvSpPr>
          <p:cNvPr id="16" name="내용 개체 틀 2"/>
          <p:cNvSpPr>
            <a:spLocks noGrp="1"/>
          </p:cNvSpPr>
          <p:nvPr>
            <p:ph idx="1"/>
          </p:nvPr>
        </p:nvSpPr>
        <p:spPr>
          <a:xfrm>
            <a:off x="891474" y="1554486"/>
            <a:ext cx="10515600" cy="4929188"/>
          </a:xfrm>
        </p:spPr>
        <p:txBody>
          <a:bodyPr/>
          <a:lstStyle/>
          <a:p>
            <a:r>
              <a:rPr lang="ko-KR" altLang="en-US" dirty="0" smtClean="0"/>
              <a:t>보고 대상 </a:t>
            </a:r>
            <a:r>
              <a:rPr lang="en-US" altLang="ko-KR" dirty="0" smtClean="0"/>
              <a:t>: </a:t>
            </a:r>
            <a:r>
              <a:rPr lang="ko-KR" altLang="en-US" dirty="0" smtClean="0"/>
              <a:t>환자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내원객</a:t>
            </a:r>
            <a:r>
              <a:rPr lang="en-US" altLang="ko-KR" dirty="0" smtClean="0"/>
              <a:t>, </a:t>
            </a:r>
            <a:r>
              <a:rPr lang="ko-KR" altLang="en-US" dirty="0" smtClean="0"/>
              <a:t>임상연구대상자</a:t>
            </a:r>
            <a:endParaRPr lang="en-US" altLang="ko-KR" dirty="0" smtClean="0"/>
          </a:p>
          <a:p>
            <a:r>
              <a:rPr lang="ko-KR" altLang="en-US" dirty="0" smtClean="0"/>
              <a:t>보고 방법 </a:t>
            </a:r>
            <a:endParaRPr lang="en-US" altLang="ko-KR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ko-KR" altLang="en-US" dirty="0" smtClean="0"/>
              <a:t>서면보고</a:t>
            </a:r>
            <a:endParaRPr lang="en-US" altLang="ko-KR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ko-KR" altLang="en-US" dirty="0" smtClean="0"/>
              <a:t>전산보고</a:t>
            </a:r>
            <a:endParaRPr lang="en-US" altLang="ko-KR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ko-KR" altLang="en-US" dirty="0" smtClean="0"/>
              <a:t>근접오류카드</a:t>
            </a:r>
            <a:endParaRPr lang="en-US" altLang="ko-KR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ko-KR" altLang="en-US" dirty="0" smtClean="0"/>
              <a:t>전화보고 등</a:t>
            </a:r>
            <a:endParaRPr lang="ko-KR" altLang="en-US" dirty="0"/>
          </a:p>
        </p:txBody>
      </p:sp>
      <p:pic>
        <p:nvPicPr>
          <p:cNvPr id="17" name="Picture 2" descr="C:\Documents and Settings\Owner\바탕 화면\FullSizeRender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52506" y="2281237"/>
            <a:ext cx="2880320" cy="33843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522611" y="338392"/>
            <a:ext cx="10515600" cy="57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en-US" altLang="ko-KR" sz="2800" dirty="0" smtClean="0"/>
              <a:t>5.</a:t>
            </a:r>
            <a:r>
              <a:rPr lang="ko-KR" altLang="en-US" sz="2800" dirty="0" smtClean="0"/>
              <a:t>환자안전사건 관리 체계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007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61025" y="795385"/>
            <a:ext cx="10515600" cy="57785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ko-KR" altLang="en-US" dirty="0" smtClean="0"/>
              <a:t>환자안전사건 관리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idx="1"/>
          </p:nvPr>
        </p:nvSpPr>
        <p:spPr>
          <a:xfrm>
            <a:off x="904304" y="1530830"/>
            <a:ext cx="6076950" cy="4929188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 smtClean="0"/>
              <a:t>1). </a:t>
            </a:r>
            <a:r>
              <a:rPr lang="ko-KR" altLang="en-US" dirty="0" smtClean="0"/>
              <a:t>매월 오류 유형별</a:t>
            </a:r>
            <a:r>
              <a:rPr lang="en-US" altLang="ko-KR" dirty="0" smtClean="0"/>
              <a:t>/</a:t>
            </a:r>
            <a:r>
              <a:rPr lang="ko-KR" altLang="en-US" dirty="0" smtClean="0"/>
              <a:t>등급별 분석          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474" y="2185674"/>
            <a:ext cx="3757613" cy="36195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016" y="2495508"/>
            <a:ext cx="3781425" cy="37623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내용 개체 틀 3"/>
          <p:cNvSpPr txBox="1">
            <a:spLocks/>
          </p:cNvSpPr>
          <p:nvPr/>
        </p:nvSpPr>
        <p:spPr>
          <a:xfrm>
            <a:off x="6524625" y="1530830"/>
            <a:ext cx="4752000" cy="4929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dirty="0" smtClean="0"/>
              <a:t>2). </a:t>
            </a:r>
            <a:r>
              <a:rPr lang="ko-KR" altLang="en-US" dirty="0" smtClean="0"/>
              <a:t>분석결과에 따라 개선활동 수행</a:t>
            </a:r>
            <a:endParaRPr lang="ko-KR" altLang="en-US" dirty="0"/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993" y="2185674"/>
            <a:ext cx="3271838" cy="33956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그림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5730" y="2516825"/>
            <a:ext cx="3739666" cy="387695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제목 1"/>
          <p:cNvSpPr txBox="1">
            <a:spLocks/>
          </p:cNvSpPr>
          <p:nvPr/>
        </p:nvSpPr>
        <p:spPr>
          <a:xfrm>
            <a:off x="582558" y="212545"/>
            <a:ext cx="10515600" cy="5778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j-cs"/>
              </a:defRPr>
            </a:lvl1pPr>
          </a:lstStyle>
          <a:p>
            <a:r>
              <a:rPr lang="en-US" altLang="ko-KR" sz="2800" dirty="0" smtClean="0"/>
              <a:t>5.</a:t>
            </a:r>
            <a:r>
              <a:rPr lang="ko-KR" altLang="en-US" sz="2800" dirty="0" smtClean="0"/>
              <a:t>환자안전사건 관리 체계</a:t>
            </a:r>
            <a:endParaRPr lang="ko-KR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9564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23850" y="492456"/>
            <a:ext cx="10515600" cy="577850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ko-KR" altLang="en-US" dirty="0" smtClean="0"/>
              <a:t>환자안전보고학습시스템</a:t>
            </a:r>
            <a:r>
              <a:rPr lang="en-US" altLang="ko-KR" dirty="0" smtClean="0"/>
              <a:t>(KOPS) </a:t>
            </a:r>
            <a:r>
              <a:rPr lang="ko-KR" altLang="en-US" dirty="0" smtClean="0"/>
              <a:t>보고 및 환자안전 주의경보 발령 시 직원 공유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23850" y="1295400"/>
            <a:ext cx="4248150" cy="4929188"/>
          </a:xfrm>
        </p:spPr>
        <p:txBody>
          <a:bodyPr/>
          <a:lstStyle/>
          <a:p>
            <a:r>
              <a:rPr lang="ko-KR" altLang="en-US" dirty="0" smtClean="0"/>
              <a:t>환자안전보고학습시스템 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38337"/>
            <a:ext cx="5772150" cy="43719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내용 개체 틀 2"/>
          <p:cNvSpPr txBox="1">
            <a:spLocks/>
          </p:cNvSpPr>
          <p:nvPr/>
        </p:nvSpPr>
        <p:spPr>
          <a:xfrm>
            <a:off x="6276974" y="1295400"/>
            <a:ext cx="5725973" cy="49291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나눔고딕" panose="020D0604000000000000" pitchFamily="50" charset="-127"/>
                <a:ea typeface="나눔고딕" panose="020D0604000000000000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smtClean="0"/>
              <a:t>환자안전 주의경보 공유</a:t>
            </a:r>
            <a:r>
              <a:rPr lang="en-US" altLang="ko-KR" dirty="0"/>
              <a:t>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대면 교육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r>
              <a:rPr lang="ko-KR" altLang="en-US" dirty="0" smtClean="0"/>
              <a:t>환자안전 주의경보 공유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전달교육</a:t>
            </a:r>
            <a:r>
              <a:rPr lang="en-US" altLang="ko-KR" dirty="0" smtClean="0"/>
              <a:t>, </a:t>
            </a:r>
            <a:r>
              <a:rPr lang="ko-KR" altLang="en-US" dirty="0" smtClean="0"/>
              <a:t>게시판 공지</a:t>
            </a:r>
            <a:endParaRPr lang="ko-KR" altLang="en-US" dirty="0"/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0888" y="1938340"/>
            <a:ext cx="2953512" cy="20920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821"/>
          <a:stretch/>
        </p:blipFill>
        <p:spPr>
          <a:xfrm>
            <a:off x="9409252" y="1938337"/>
            <a:ext cx="2593696" cy="209207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0887" y="4722607"/>
            <a:ext cx="3527584" cy="19973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그림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48757" y="4722607"/>
            <a:ext cx="1535026" cy="2016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85306" y="4722606"/>
            <a:ext cx="1616117" cy="199739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182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1028" name="Picture 4" descr="ê°ì¬í©ëë¤.ì ëí ì´ë¯¸ì§ ê²ìê²°ê³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2300"/>
            <a:ext cx="12192000" cy="8102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845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85775" y="448469"/>
            <a:ext cx="10515600" cy="577850"/>
          </a:xfrm>
        </p:spPr>
        <p:txBody>
          <a:bodyPr>
            <a:normAutofit/>
          </a:bodyPr>
          <a:lstStyle/>
          <a:p>
            <a:r>
              <a:rPr lang="en-US" altLang="ko-KR" sz="28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1. </a:t>
            </a:r>
            <a:r>
              <a:rPr lang="ko-KR" altLang="en-US" sz="28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정확한 환자 확인</a:t>
            </a:r>
            <a:endParaRPr lang="ko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838200" y="1247775"/>
            <a:ext cx="10515600" cy="492918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▣ </a:t>
            </a:r>
            <a:r>
              <a:rPr lang="ko-KR" altLang="en-US" dirty="0" smtClean="0"/>
              <a:t>정확한 환자확인에 대한 규정</a:t>
            </a:r>
            <a:endParaRPr lang="en-US" altLang="ko-KR" dirty="0" smtClean="0"/>
          </a:p>
          <a:p>
            <a:pPr marL="457200" indent="-457200">
              <a:lnSpc>
                <a:spcPct val="120000"/>
              </a:lnSpc>
              <a:buAutoNum type="arabicParenR"/>
            </a:pPr>
            <a:r>
              <a:rPr lang="ko-KR" altLang="en-US" dirty="0" smtClean="0"/>
              <a:t>환자확인 방법 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확인 과정의 환자 참여 </a:t>
            </a:r>
            <a:r>
              <a:rPr lang="en-US" altLang="ko-KR" dirty="0" smtClean="0"/>
              <a:t>: </a:t>
            </a:r>
            <a:r>
              <a:rPr lang="ko-KR" altLang="en-US" dirty="0" smtClean="0"/>
              <a:t>개방형 질문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최소한 두 가지 이상의 지표 사용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환자의 병실 호수나 위치를 알리는 지표는 환자확인 지표로 사용 불가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모든 상황과 장소에서 일관된 환자확인 방법 적용</a:t>
            </a:r>
            <a:endParaRPr lang="en-US" altLang="ko-KR" dirty="0" smtClean="0"/>
          </a:p>
          <a:p>
            <a:pPr lvl="2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ko-KR" altLang="en-US" b="1" dirty="0" smtClean="0"/>
              <a:t>두 가지 이상의 지표를 사용하여 확인하는 절차는 병원 전체에서 동일하나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입원부서와 외래</a:t>
            </a:r>
            <a:r>
              <a:rPr lang="en-US" altLang="ko-KR" b="1" dirty="0" smtClean="0"/>
              <a:t>/</a:t>
            </a:r>
            <a:r>
              <a:rPr lang="ko-KR" altLang="en-US" b="1" dirty="0" smtClean="0"/>
              <a:t>검사실에서 사용하는 지표는 다를 수 있음</a:t>
            </a:r>
            <a:endParaRPr lang="en-US" altLang="ko-KR" b="1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환자가 의식이 없거나 의사표현이 어려운 경우에는 별도의 환자확인 방법 적용</a:t>
            </a:r>
            <a:endParaRPr lang="en-US" altLang="ko-KR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2) </a:t>
            </a:r>
            <a:r>
              <a:rPr lang="ko-KR" altLang="en-US" dirty="0" smtClean="0"/>
              <a:t>환자확인이 필요한 시점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의약품 투여 전</a:t>
            </a:r>
            <a:r>
              <a:rPr lang="en-US" altLang="ko-KR" dirty="0" smtClean="0"/>
              <a:t>, </a:t>
            </a:r>
            <a:r>
              <a:rPr lang="ko-KR" altLang="en-US" dirty="0" smtClean="0"/>
              <a:t>혈액제제 투여 전</a:t>
            </a:r>
            <a:r>
              <a:rPr lang="en-US" altLang="ko-KR" dirty="0" smtClean="0"/>
              <a:t>, </a:t>
            </a:r>
            <a:r>
              <a:rPr lang="ko-KR" altLang="en-US" dirty="0" smtClean="0"/>
              <a:t>검사 시행 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처치 및 시술 전</a:t>
            </a:r>
            <a:endParaRPr lang="en-US" altLang="ko-KR" dirty="0" smtClean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575" y="804862"/>
            <a:ext cx="5448300" cy="181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66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9533" y="449263"/>
            <a:ext cx="10515600" cy="577850"/>
          </a:xfrm>
        </p:spPr>
        <p:txBody>
          <a:bodyPr>
            <a:normAutofit/>
          </a:bodyPr>
          <a:lstStyle/>
          <a:p>
            <a:r>
              <a:rPr lang="en-US" altLang="ko-KR" sz="2800" dirty="0" smtClean="0"/>
              <a:t>2. </a:t>
            </a:r>
            <a:r>
              <a:rPr lang="ko-KR" altLang="en-US" sz="2800" dirty="0" smtClean="0"/>
              <a:t>정확한 의사소통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680156" y="1247775"/>
            <a:ext cx="10515600" cy="492918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▣ </a:t>
            </a:r>
            <a:r>
              <a:rPr lang="ko-KR" altLang="en-US" dirty="0" smtClean="0"/>
              <a:t>의료진의 정확한 의사소통을 위한 규정</a:t>
            </a:r>
            <a:endParaRPr lang="en-US" altLang="ko-KR" dirty="0" smtClean="0"/>
          </a:p>
          <a:p>
            <a:pPr marL="457200" indent="-457200">
              <a:lnSpc>
                <a:spcPct val="120000"/>
              </a:lnSpc>
              <a:buAutoNum type="arabicParenR"/>
            </a:pPr>
            <a:r>
              <a:rPr lang="ko-KR" altLang="en-US" dirty="0" smtClean="0"/>
              <a:t>구두 또는 전화 처방의 절차 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b="1" dirty="0" smtClean="0"/>
              <a:t>※ </a:t>
            </a:r>
            <a:r>
              <a:rPr lang="ko-KR" altLang="en-US" b="1" dirty="0" smtClean="0"/>
              <a:t>구두 또는 전화처방은 수술</a:t>
            </a:r>
            <a:r>
              <a:rPr lang="en-US" altLang="ko-KR" b="1" dirty="0" smtClean="0"/>
              <a:t>/</a:t>
            </a:r>
            <a:r>
              <a:rPr lang="ko-KR" altLang="en-US" b="1" dirty="0" smtClean="0"/>
              <a:t>시술 및 응급상황 등과 같이 처방이 불가능한 제한된 상황에서만 수행할 것을 권고함</a:t>
            </a:r>
            <a:r>
              <a:rPr lang="en-US" altLang="ko-KR" b="1" dirty="0" smtClean="0"/>
              <a:t>.</a:t>
            </a:r>
            <a:endParaRPr lang="en-US" altLang="ko-KR" b="1" dirty="0"/>
          </a:p>
          <a:p>
            <a:pPr marL="0" indent="0">
              <a:lnSpc>
                <a:spcPct val="120000"/>
              </a:lnSpc>
              <a:buNone/>
            </a:pPr>
            <a:endParaRPr lang="en-US" altLang="ko-KR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ko-KR" dirty="0" smtClean="0"/>
          </a:p>
          <a:p>
            <a:pPr marL="0" indent="0">
              <a:lnSpc>
                <a:spcPct val="120000"/>
              </a:lnSpc>
              <a:buNone/>
            </a:pPr>
            <a:endParaRPr lang="en-US" altLang="ko-KR" dirty="0"/>
          </a:p>
          <a:p>
            <a:pPr marL="0" indent="0">
              <a:lnSpc>
                <a:spcPct val="120000"/>
              </a:lnSpc>
              <a:buNone/>
            </a:pPr>
            <a:endParaRPr lang="en-US" altLang="ko-KR" dirty="0" smtClean="0"/>
          </a:p>
        </p:txBody>
      </p:sp>
      <p:pic>
        <p:nvPicPr>
          <p:cNvPr id="79" name="그림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442" y="3262313"/>
            <a:ext cx="5114925" cy="2914650"/>
          </a:xfrm>
          <a:prstGeom prst="rect">
            <a:avLst/>
          </a:prstGeom>
        </p:spPr>
      </p:pic>
      <p:pic>
        <p:nvPicPr>
          <p:cNvPr id="80" name="그림 7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2487" y="3262313"/>
            <a:ext cx="1704975" cy="390525"/>
          </a:xfrm>
          <a:prstGeom prst="rect">
            <a:avLst/>
          </a:prstGeom>
        </p:spPr>
      </p:pic>
      <p:pic>
        <p:nvPicPr>
          <p:cNvPr id="81" name="그림 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2458" y="3652838"/>
            <a:ext cx="3152775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316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7155" y="459803"/>
            <a:ext cx="10515600" cy="577850"/>
          </a:xfrm>
        </p:spPr>
        <p:txBody>
          <a:bodyPr>
            <a:normAutofit/>
          </a:bodyPr>
          <a:lstStyle/>
          <a:p>
            <a:r>
              <a:rPr lang="en-US" altLang="ko-KR" sz="2800" dirty="0" smtClean="0"/>
              <a:t>2. </a:t>
            </a:r>
            <a:r>
              <a:rPr lang="ko-KR" altLang="en-US" sz="2800" dirty="0" smtClean="0"/>
              <a:t>정확한 의사소통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78556" y="1338086"/>
            <a:ext cx="10515600" cy="492918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▣ </a:t>
            </a:r>
            <a:r>
              <a:rPr lang="ko-KR" altLang="en-US" dirty="0" smtClean="0"/>
              <a:t>의료진의 정확한 의사소통을 위한 규정</a:t>
            </a:r>
            <a:endParaRPr lang="en-US" altLang="ko-KR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2) </a:t>
            </a:r>
            <a:r>
              <a:rPr lang="ko-KR" altLang="en-US" dirty="0" smtClean="0"/>
              <a:t>필요 시 처방 관련 절차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err="1" smtClean="0"/>
              <a:t>필요시</a:t>
            </a:r>
            <a:r>
              <a:rPr lang="ko-KR" altLang="en-US" dirty="0" smtClean="0"/>
              <a:t> 처방이 가능한 의약품 선정 및 관리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err="1" smtClean="0"/>
              <a:t>필요시</a:t>
            </a:r>
            <a:r>
              <a:rPr lang="ko-KR" altLang="en-US" dirty="0" smtClean="0"/>
              <a:t> 처방 원칙</a:t>
            </a:r>
            <a:endParaRPr lang="en-US" altLang="ko-KR" dirty="0" smtClean="0"/>
          </a:p>
          <a:p>
            <a:pPr lvl="2">
              <a:lnSpc>
                <a:spcPct val="120000"/>
              </a:lnSpc>
              <a:buFontTx/>
              <a:buChar char="-"/>
            </a:pPr>
            <a:r>
              <a:rPr lang="ko-KR" altLang="en-US" dirty="0" smtClean="0"/>
              <a:t>명확한 수행을 이한 실시 기준</a:t>
            </a:r>
            <a:r>
              <a:rPr lang="en-US" altLang="ko-KR" dirty="0" smtClean="0"/>
              <a:t>(</a:t>
            </a:r>
            <a:r>
              <a:rPr lang="ko-KR" altLang="en-US" dirty="0" smtClean="0"/>
              <a:t>사유</a:t>
            </a:r>
            <a:r>
              <a:rPr lang="en-US" altLang="ko-KR" dirty="0" smtClean="0"/>
              <a:t>)</a:t>
            </a:r>
            <a:r>
              <a:rPr lang="ko-KR" altLang="en-US" dirty="0" smtClean="0"/>
              <a:t>의 명시</a:t>
            </a:r>
            <a:endParaRPr lang="en-US" altLang="ko-KR" dirty="0" smtClean="0"/>
          </a:p>
          <a:p>
            <a:pPr lvl="2">
              <a:lnSpc>
                <a:spcPct val="120000"/>
              </a:lnSpc>
            </a:pPr>
            <a:r>
              <a:rPr lang="ko-KR" altLang="en-US" b="1" dirty="0" smtClean="0"/>
              <a:t>처방에 포함되어야 할 내용 </a:t>
            </a:r>
            <a:r>
              <a:rPr lang="en-US" altLang="ko-KR" b="1" dirty="0" smtClean="0"/>
              <a:t> </a:t>
            </a:r>
          </a:p>
          <a:p>
            <a:pPr marL="914400" lvl="2" indent="0">
              <a:lnSpc>
                <a:spcPct val="120000"/>
              </a:lnSpc>
              <a:buNone/>
            </a:pPr>
            <a:r>
              <a:rPr lang="en-US" altLang="ko-KR" b="1" dirty="0"/>
              <a:t> </a:t>
            </a:r>
            <a:r>
              <a:rPr lang="en-US" altLang="ko-KR" b="1" dirty="0" smtClean="0"/>
              <a:t>    : </a:t>
            </a:r>
            <a:r>
              <a:rPr lang="ko-KR" altLang="en-US" b="1" dirty="0" smtClean="0"/>
              <a:t>투여가 요구되는 환자의 상태</a:t>
            </a:r>
            <a:r>
              <a:rPr lang="en-US" altLang="ko-KR" b="1" dirty="0" smtClean="0"/>
              <a:t>(</a:t>
            </a:r>
            <a:r>
              <a:rPr lang="ko-KR" altLang="en-US" b="1" dirty="0" smtClean="0"/>
              <a:t>범위</a:t>
            </a:r>
            <a:r>
              <a:rPr lang="en-US" altLang="ko-KR" b="1" dirty="0" smtClean="0"/>
              <a:t>), 1</a:t>
            </a:r>
            <a:r>
              <a:rPr lang="ko-KR" altLang="en-US" b="1" dirty="0" smtClean="0"/>
              <a:t>회 용량</a:t>
            </a:r>
            <a:r>
              <a:rPr lang="en-US" altLang="ko-KR" b="1" dirty="0" smtClean="0"/>
              <a:t>, </a:t>
            </a:r>
            <a:r>
              <a:rPr lang="ko-KR" altLang="en-US" b="1" dirty="0" smtClean="0"/>
              <a:t>투여 경로</a:t>
            </a:r>
            <a:r>
              <a:rPr lang="en-US" altLang="ko-KR" b="1" dirty="0" smtClean="0"/>
              <a:t>, </a:t>
            </a:r>
          </a:p>
          <a:p>
            <a:pPr marL="914400" lvl="2" indent="0">
              <a:lnSpc>
                <a:spcPct val="120000"/>
              </a:lnSpc>
              <a:buNone/>
            </a:pPr>
            <a:r>
              <a:rPr lang="en-US" altLang="ko-KR" b="1" dirty="0"/>
              <a:t> </a:t>
            </a:r>
            <a:r>
              <a:rPr lang="en-US" altLang="ko-KR" b="1" dirty="0" smtClean="0"/>
              <a:t>      </a:t>
            </a:r>
            <a:r>
              <a:rPr lang="ko-KR" altLang="en-US" b="1" dirty="0" smtClean="0"/>
              <a:t>최소 투여 간격</a:t>
            </a:r>
            <a:r>
              <a:rPr lang="en-US" altLang="ko-KR" b="1" dirty="0" smtClean="0"/>
              <a:t>, 1</a:t>
            </a:r>
            <a:r>
              <a:rPr lang="ko-KR" altLang="en-US" b="1" dirty="0" smtClean="0"/>
              <a:t>일 최대 투여 횟수 등</a:t>
            </a:r>
            <a:endParaRPr lang="en-US" altLang="ko-KR" b="1" dirty="0" smtClean="0"/>
          </a:p>
          <a:p>
            <a:pPr marL="914400" lvl="2" indent="0">
              <a:lnSpc>
                <a:spcPct val="120000"/>
              </a:lnSpc>
              <a:buNone/>
            </a:pPr>
            <a:r>
              <a:rPr lang="en-US" altLang="ko-KR" dirty="0" smtClean="0"/>
              <a:t>- </a:t>
            </a:r>
            <a:r>
              <a:rPr lang="ko-KR" altLang="en-US" dirty="0" err="1" smtClean="0"/>
              <a:t>필요시</a:t>
            </a:r>
            <a:r>
              <a:rPr lang="ko-KR" altLang="en-US" dirty="0" smtClean="0"/>
              <a:t> 처방이 제한되는 의약품</a:t>
            </a:r>
            <a:endParaRPr lang="en-US" altLang="ko-KR" dirty="0" smtClean="0"/>
          </a:p>
        </p:txBody>
      </p:sp>
      <p:pic>
        <p:nvPicPr>
          <p:cNvPr id="77" name="그림 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742" y="5272159"/>
            <a:ext cx="6629400" cy="5943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9724" y="567287"/>
            <a:ext cx="3903334" cy="590369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90279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01133" y="478015"/>
            <a:ext cx="10515600" cy="577850"/>
          </a:xfrm>
        </p:spPr>
        <p:txBody>
          <a:bodyPr>
            <a:normAutofit/>
          </a:bodyPr>
          <a:lstStyle/>
          <a:p>
            <a:r>
              <a:rPr lang="en-US" altLang="ko-KR" sz="2800" dirty="0" smtClean="0"/>
              <a:t>2. </a:t>
            </a:r>
            <a:r>
              <a:rPr lang="ko-KR" altLang="en-US" sz="2800" dirty="0" smtClean="0"/>
              <a:t>정확한 의사소통</a:t>
            </a:r>
            <a:endParaRPr lang="ko-KR" altLang="en-US" sz="28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▣ </a:t>
            </a:r>
            <a:r>
              <a:rPr lang="ko-KR" altLang="en-US" dirty="0" smtClean="0"/>
              <a:t>의료진의 정확한 의사소통을 위한 규정</a:t>
            </a:r>
            <a:endParaRPr lang="en-US" altLang="ko-KR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dirty="0"/>
              <a:t>3</a:t>
            </a:r>
            <a:r>
              <a:rPr lang="en-US" altLang="ko-KR" dirty="0" smtClean="0"/>
              <a:t>) </a:t>
            </a:r>
            <a:r>
              <a:rPr lang="ko-KR" altLang="en-US" dirty="0" smtClean="0"/>
              <a:t>혼동하기 쉬운 부정확한 처방 유형 및 대처방안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수기처방의 경우 알아볼 수 없는 글씨체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전자처방의 경우 처방의 의미가 명확하지 않은 상황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유사코드나 유사이름의 의약품 확인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endParaRPr lang="en-US" altLang="ko-KR" dirty="0" smtClean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49" y="1247774"/>
            <a:ext cx="3935349" cy="529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445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43089" y="523170"/>
            <a:ext cx="10515600" cy="577850"/>
          </a:xfrm>
        </p:spPr>
        <p:txBody>
          <a:bodyPr>
            <a:normAutofit/>
          </a:bodyPr>
          <a:lstStyle/>
          <a:p>
            <a:r>
              <a:rPr lang="en-US" altLang="ko-KR" sz="2800" dirty="0"/>
              <a:t>3</a:t>
            </a:r>
            <a:r>
              <a:rPr lang="en-US" altLang="ko-KR" sz="2800" b="1" dirty="0" smtClean="0"/>
              <a:t>. </a:t>
            </a:r>
            <a:r>
              <a:rPr lang="ko-KR" altLang="en-US" sz="2800" dirty="0" smtClean="0"/>
              <a:t>정확한 수술</a:t>
            </a:r>
            <a:r>
              <a:rPr lang="en-US" altLang="ko-KR" sz="2800" dirty="0" smtClean="0"/>
              <a:t>/</a:t>
            </a:r>
            <a:r>
              <a:rPr lang="ko-KR" altLang="en-US" sz="2800" dirty="0" smtClean="0"/>
              <a:t>시술</a:t>
            </a:r>
            <a:endParaRPr lang="ko-KR" altLang="en-US" sz="2800" b="1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691443" y="1326797"/>
            <a:ext cx="10772775" cy="492918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▣ </a:t>
            </a:r>
            <a:r>
              <a:rPr lang="ko-KR" altLang="en-US" dirty="0" smtClean="0"/>
              <a:t>정확한 환자확인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정확한 수술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시술명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정확한 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시술부위 확인을 위한 규정</a:t>
            </a:r>
            <a:endParaRPr lang="en-US" altLang="ko-KR" dirty="0" smtClean="0"/>
          </a:p>
          <a:p>
            <a:pPr marL="457200" indent="-457200">
              <a:lnSpc>
                <a:spcPct val="120000"/>
              </a:lnSpc>
              <a:buAutoNum type="arabicParenR"/>
            </a:pPr>
            <a:r>
              <a:rPr lang="ko-KR" altLang="en-US" dirty="0" smtClean="0"/>
              <a:t>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 표시 대상</a:t>
            </a:r>
            <a:r>
              <a:rPr lang="en-US" altLang="ko-KR" dirty="0" smtClean="0"/>
              <a:t>, </a:t>
            </a:r>
            <a:r>
              <a:rPr lang="ko-KR" altLang="en-US" dirty="0" smtClean="0"/>
              <a:t>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 표시 제외 대상</a:t>
            </a:r>
            <a:endParaRPr lang="en-US" altLang="ko-KR" dirty="0" smtClean="0"/>
          </a:p>
          <a:p>
            <a:pPr marL="457200" indent="-457200">
              <a:lnSpc>
                <a:spcPct val="120000"/>
              </a:lnSpc>
              <a:buAutoNum type="arabicParenR"/>
            </a:pPr>
            <a:r>
              <a:rPr lang="ko-KR" altLang="en-US" dirty="0" smtClean="0"/>
              <a:t>환자 </a:t>
            </a:r>
            <a:r>
              <a:rPr lang="ko-KR" altLang="en-US" dirty="0" err="1" smtClean="0"/>
              <a:t>참여하에</a:t>
            </a:r>
            <a:r>
              <a:rPr lang="ko-KR" altLang="en-US" dirty="0" smtClean="0"/>
              <a:t> 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 부위 표시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의사소통 불가능한 경우 또는 응급수술이 필요한 환자 등은 제외</a:t>
            </a:r>
            <a:endParaRPr lang="en-US" altLang="ko-KR" dirty="0" smtClean="0"/>
          </a:p>
          <a:p>
            <a:pPr marL="457200" indent="-457200">
              <a:lnSpc>
                <a:spcPct val="120000"/>
              </a:lnSpc>
              <a:buAutoNum type="arabicParenR" startAt="3"/>
            </a:pPr>
            <a:r>
              <a:rPr lang="ko-KR" altLang="en-US" dirty="0" smtClean="0"/>
              <a:t>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 표시 방법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즉각적으로 식별이 가능한 표시를 사용하며</a:t>
            </a:r>
            <a:r>
              <a:rPr lang="en-US" altLang="ko-KR" dirty="0" smtClean="0"/>
              <a:t>, </a:t>
            </a:r>
            <a:r>
              <a:rPr lang="ko-KR" altLang="en-US" dirty="0" smtClean="0"/>
              <a:t>모호한 표시는 사용을 금지하고 병원 전체에서 일관된 표시 방법을 사용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좌우 구분이 되어 있는 부위</a:t>
            </a:r>
            <a:r>
              <a:rPr lang="en-US" altLang="ko-KR" dirty="0" smtClean="0"/>
              <a:t>, </a:t>
            </a:r>
            <a:r>
              <a:rPr lang="ko-KR" altLang="en-US" dirty="0" smtClean="0"/>
              <a:t>다중구조</a:t>
            </a:r>
            <a:r>
              <a:rPr lang="en-US" altLang="ko-KR" dirty="0" smtClean="0"/>
              <a:t>(</a:t>
            </a:r>
            <a:r>
              <a:rPr lang="ko-KR" altLang="en-US" dirty="0" smtClean="0"/>
              <a:t>손가락</a:t>
            </a:r>
            <a:r>
              <a:rPr lang="en-US" altLang="ko-KR" dirty="0" smtClean="0"/>
              <a:t>, </a:t>
            </a:r>
            <a:r>
              <a:rPr lang="ko-KR" altLang="en-US" dirty="0" smtClean="0"/>
              <a:t>발가락</a:t>
            </a:r>
            <a:r>
              <a:rPr lang="en-US" altLang="ko-KR" dirty="0" smtClean="0"/>
              <a:t>), </a:t>
            </a:r>
            <a:r>
              <a:rPr lang="ko-KR" altLang="en-US" dirty="0" smtClean="0"/>
              <a:t>다중수준</a:t>
            </a:r>
            <a:r>
              <a:rPr lang="en-US" altLang="ko-KR" dirty="0" smtClean="0"/>
              <a:t>(</a:t>
            </a:r>
            <a:r>
              <a:rPr lang="ko-KR" altLang="en-US" dirty="0" smtClean="0"/>
              <a:t>척추</a:t>
            </a:r>
            <a:r>
              <a:rPr lang="en-US" altLang="ko-KR" dirty="0" smtClean="0"/>
              <a:t>)</a:t>
            </a:r>
            <a:r>
              <a:rPr lang="ko-KR" altLang="en-US" dirty="0" smtClean="0"/>
              <a:t>에 대한 모든 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시술에 표시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수술부위 절개 직전 수술부위 표시가 보여야 함</a:t>
            </a:r>
            <a:endParaRPr lang="en-US" altLang="ko-KR" dirty="0" smtClean="0"/>
          </a:p>
          <a:p>
            <a:pPr marL="457200" indent="-457200">
              <a:lnSpc>
                <a:spcPct val="120000"/>
              </a:lnSpc>
              <a:buAutoNum type="arabicParenR" startAt="4"/>
            </a:pPr>
            <a:r>
              <a:rPr lang="ko-KR" altLang="en-US" dirty="0" smtClean="0"/>
              <a:t>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 표시 시행자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의사가 시행</a:t>
            </a:r>
            <a:r>
              <a:rPr lang="en-US" altLang="ko-KR" dirty="0" smtClean="0"/>
              <a:t>(</a:t>
            </a:r>
            <a:r>
              <a:rPr lang="ko-KR" altLang="en-US" dirty="0" smtClean="0"/>
              <a:t>가능한 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시술에 참여하는 의사</a:t>
            </a:r>
            <a:r>
              <a:rPr lang="en-US" altLang="ko-KR" dirty="0" smtClean="0"/>
              <a:t>)</a:t>
            </a:r>
          </a:p>
          <a:p>
            <a:pPr marL="0" indent="0">
              <a:lnSpc>
                <a:spcPct val="120000"/>
              </a:lnSpc>
              <a:buNone/>
            </a:pPr>
            <a:endParaRPr lang="en-US" altLang="ko-KR" dirty="0" smtClean="0"/>
          </a:p>
        </p:txBody>
      </p:sp>
    </p:spTree>
    <p:extLst>
      <p:ext uri="{BB962C8B-B14F-4D97-AF65-F5344CB8AC3E}">
        <p14:creationId xmlns:p14="http://schemas.microsoft.com/office/powerpoint/2010/main" val="176871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4688" y="438944"/>
            <a:ext cx="10515600" cy="577850"/>
          </a:xfrm>
        </p:spPr>
        <p:txBody>
          <a:bodyPr>
            <a:normAutofit/>
          </a:bodyPr>
          <a:lstStyle/>
          <a:p>
            <a:r>
              <a:rPr lang="en-US" altLang="ko-KR" sz="2800" dirty="0"/>
              <a:t>3</a:t>
            </a:r>
            <a:r>
              <a:rPr lang="en-US" altLang="ko-KR" sz="2800" b="1" dirty="0" smtClean="0"/>
              <a:t>. </a:t>
            </a:r>
            <a:r>
              <a:rPr lang="ko-KR" altLang="en-US" sz="2800" dirty="0" smtClean="0"/>
              <a:t>정확한 수술</a:t>
            </a:r>
            <a:r>
              <a:rPr lang="en-US" altLang="ko-KR" sz="2800" dirty="0" smtClean="0"/>
              <a:t>/</a:t>
            </a:r>
            <a:r>
              <a:rPr lang="ko-KR" altLang="en-US" sz="2800" dirty="0" smtClean="0"/>
              <a:t>시술</a:t>
            </a:r>
            <a:endParaRPr lang="ko-KR" altLang="en-US" sz="2800" b="1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798338" y="1213308"/>
            <a:ext cx="10772775" cy="492918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▣ </a:t>
            </a:r>
            <a:r>
              <a:rPr lang="ko-KR" altLang="en-US" dirty="0" smtClean="0"/>
              <a:t>정확한 환자확인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정확한 수술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시술명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정확한 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시술부위 확인을 위한 규정</a:t>
            </a:r>
            <a:endParaRPr lang="en-US" altLang="ko-KR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5) </a:t>
            </a:r>
            <a:r>
              <a:rPr lang="ko-KR" altLang="en-US" dirty="0" smtClean="0"/>
              <a:t>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 전 확인 절차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 전 확인 절차는 수술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시술실에</a:t>
            </a:r>
            <a:r>
              <a:rPr lang="ko-KR" altLang="en-US" dirty="0" smtClean="0"/>
              <a:t> 도착하기 전까지 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-  </a:t>
            </a:r>
            <a:r>
              <a:rPr lang="ko-KR" altLang="en-US" dirty="0" smtClean="0"/>
              <a:t>동의서 확인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-  </a:t>
            </a:r>
            <a:r>
              <a:rPr lang="ko-KR" altLang="en-US" dirty="0" smtClean="0"/>
              <a:t>정확한 환자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시술명</a:t>
            </a:r>
            <a:r>
              <a:rPr lang="en-US" altLang="ko-KR" dirty="0" smtClean="0"/>
              <a:t>/</a:t>
            </a:r>
            <a:r>
              <a:rPr lang="ko-KR" altLang="en-US" dirty="0" smtClean="0"/>
              <a:t>부위 확인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-  </a:t>
            </a:r>
            <a:r>
              <a:rPr lang="ko-KR" altLang="en-US" dirty="0" smtClean="0"/>
              <a:t>모든 관련 기록</a:t>
            </a:r>
            <a:r>
              <a:rPr lang="en-US" altLang="ko-KR" dirty="0" smtClean="0"/>
              <a:t>/</a:t>
            </a:r>
            <a:r>
              <a:rPr lang="ko-KR" altLang="en-US" dirty="0" smtClean="0"/>
              <a:t>영상</a:t>
            </a:r>
            <a:r>
              <a:rPr lang="en-US" altLang="ko-KR" dirty="0" smtClean="0"/>
              <a:t>/</a:t>
            </a:r>
            <a:r>
              <a:rPr lang="ko-KR" altLang="en-US" dirty="0" smtClean="0"/>
              <a:t>검사자료가 환자의 정보와 일치하는지 확인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-  </a:t>
            </a:r>
            <a:r>
              <a:rPr lang="ko-KR" altLang="en-US" dirty="0" smtClean="0"/>
              <a:t>필요한 혈액제제 등의 준비 여부를 확인하는 과정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환자가 이동하는 단계별로 확인 절차를 마련하고 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</a:t>
            </a:r>
            <a:r>
              <a:rPr lang="ko-KR" altLang="en-US" dirty="0" smtClean="0"/>
              <a:t>체크리스트를 활용할 수 있음</a:t>
            </a:r>
            <a:endParaRPr lang="en-US" altLang="ko-KR" dirty="0" smtClean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7300" y="1942090"/>
            <a:ext cx="3920887" cy="450836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80845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3400" y="454026"/>
            <a:ext cx="10515600" cy="577850"/>
          </a:xfrm>
        </p:spPr>
        <p:txBody>
          <a:bodyPr>
            <a:normAutofit/>
          </a:bodyPr>
          <a:lstStyle/>
          <a:p>
            <a:r>
              <a:rPr lang="en-US" altLang="ko-KR" sz="2800" dirty="0"/>
              <a:t>3</a:t>
            </a:r>
            <a:r>
              <a:rPr lang="en-US" altLang="ko-KR" sz="2800" b="1" dirty="0" smtClean="0"/>
              <a:t>. </a:t>
            </a:r>
            <a:r>
              <a:rPr lang="ko-KR" altLang="en-US" sz="2800" dirty="0" smtClean="0"/>
              <a:t>정확한 수술</a:t>
            </a:r>
            <a:r>
              <a:rPr lang="en-US" altLang="ko-KR" sz="2800" dirty="0" smtClean="0"/>
              <a:t>/</a:t>
            </a:r>
            <a:r>
              <a:rPr lang="ko-KR" altLang="en-US" sz="2800" dirty="0" smtClean="0"/>
              <a:t>시술</a:t>
            </a:r>
            <a:endParaRPr lang="ko-KR" altLang="en-US" sz="2800" b="1" dirty="0"/>
          </a:p>
        </p:txBody>
      </p:sp>
      <p:sp>
        <p:nvSpPr>
          <p:cNvPr id="5" name="내용 개체 틀 2"/>
          <p:cNvSpPr>
            <a:spLocks noGrp="1"/>
          </p:cNvSpPr>
          <p:nvPr>
            <p:ph idx="1"/>
          </p:nvPr>
        </p:nvSpPr>
        <p:spPr>
          <a:xfrm>
            <a:off x="893344" y="1262061"/>
            <a:ext cx="10772775" cy="4929188"/>
          </a:xfrm>
        </p:spPr>
        <p:txBody>
          <a:bodyPr/>
          <a:lstStyle/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▣ </a:t>
            </a:r>
            <a:r>
              <a:rPr lang="ko-KR" altLang="en-US" dirty="0" smtClean="0"/>
              <a:t>정확한 환자확인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정확한 수술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시술명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정확한 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시술부위 확인을 위한 규정</a:t>
            </a:r>
            <a:endParaRPr lang="en-US" altLang="ko-KR" dirty="0" smtClean="0"/>
          </a:p>
          <a:p>
            <a:pPr marL="0" indent="0">
              <a:lnSpc>
                <a:spcPct val="120000"/>
              </a:lnSpc>
              <a:buNone/>
            </a:pPr>
            <a:r>
              <a:rPr lang="en-US" altLang="ko-KR" dirty="0" smtClean="0"/>
              <a:t>6)  </a:t>
            </a:r>
            <a:r>
              <a:rPr lang="ko-KR" altLang="en-US" dirty="0" smtClean="0"/>
              <a:t>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 시작 직전 확인 절차</a:t>
            </a:r>
            <a:r>
              <a:rPr lang="en-US" altLang="ko-KR" dirty="0" smtClean="0"/>
              <a:t>(Time Out)</a:t>
            </a:r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정의</a:t>
            </a:r>
            <a:r>
              <a:rPr lang="en-US" altLang="ko-KR" dirty="0" smtClean="0"/>
              <a:t> : </a:t>
            </a:r>
            <a:r>
              <a:rPr lang="ko-KR" altLang="en-US" dirty="0" smtClean="0"/>
              <a:t>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시술이 진행되는 장소에서 수술 팀원들과 함께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       </a:t>
            </a:r>
            <a:r>
              <a:rPr lang="ko-KR" altLang="en-US" dirty="0" smtClean="0"/>
              <a:t>정확한 환자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정확한 수술</a:t>
            </a:r>
            <a:r>
              <a:rPr lang="en-US" altLang="ko-KR" dirty="0" smtClean="0"/>
              <a:t>/</a:t>
            </a:r>
            <a:r>
              <a:rPr lang="ko-KR" altLang="en-US" dirty="0" smtClean="0"/>
              <a:t>시술부위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정확한 수술</a:t>
            </a:r>
            <a:r>
              <a:rPr lang="en-US" altLang="ko-KR" dirty="0" smtClean="0"/>
              <a:t>/</a:t>
            </a:r>
            <a:r>
              <a:rPr lang="ko-KR" altLang="en-US" dirty="0" err="1" smtClean="0"/>
              <a:t>시술명</a:t>
            </a:r>
            <a:endParaRPr lang="en-US" altLang="ko-KR" dirty="0" smtClean="0"/>
          </a:p>
          <a:p>
            <a:pPr marL="457200" lvl="1" indent="0">
              <a:lnSpc>
                <a:spcPct val="120000"/>
              </a:lnSpc>
              <a:buNone/>
            </a:pPr>
            <a:r>
              <a:rPr lang="en-US" altLang="ko-KR" dirty="0"/>
              <a:t> </a:t>
            </a:r>
            <a:r>
              <a:rPr lang="en-US" altLang="ko-KR" dirty="0" smtClean="0"/>
              <a:t>           </a:t>
            </a:r>
            <a:r>
              <a:rPr lang="ko-KR" altLang="en-US" dirty="0" smtClean="0"/>
              <a:t>등에 대해 구두로 확인하는 과정</a:t>
            </a:r>
            <a:endParaRPr lang="en-US" altLang="ko-KR" dirty="0" smtClean="0"/>
          </a:p>
          <a:p>
            <a:pPr lvl="1">
              <a:lnSpc>
                <a:spcPct val="120000"/>
              </a:lnSpc>
              <a:buFont typeface="Wingdings" panose="05000000000000000000" pitchFamily="2" charset="2"/>
              <a:buChar char="§"/>
            </a:pPr>
            <a:r>
              <a:rPr lang="ko-KR" altLang="en-US" dirty="0" smtClean="0"/>
              <a:t>가능하면 마취 유도 전에 환자를 참여시켜 수행함</a:t>
            </a:r>
            <a:endParaRPr lang="en-US" altLang="ko-KR" dirty="0" smtClean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3355" y="1852612"/>
            <a:ext cx="356044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33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1101</Words>
  <Application>Microsoft Office PowerPoint</Application>
  <PresentationFormat>와이드스크린</PresentationFormat>
  <Paragraphs>169</Paragraphs>
  <Slides>24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24</vt:i4>
      </vt:variant>
    </vt:vector>
  </HeadingPairs>
  <TitlesOfParts>
    <vt:vector size="32" baseType="lpstr">
      <vt:lpstr>HY헤드라인M</vt:lpstr>
      <vt:lpstr>굴림</vt:lpstr>
      <vt:lpstr>나눔고딕</vt:lpstr>
      <vt:lpstr>맑은 고딕</vt:lpstr>
      <vt:lpstr>Arial</vt:lpstr>
      <vt:lpstr>Times New Roman</vt:lpstr>
      <vt:lpstr>Wingdings</vt:lpstr>
      <vt:lpstr>Office 테마</vt:lpstr>
      <vt:lpstr>환자안전</vt:lpstr>
      <vt:lpstr>3주기 인증 기준 1장. 환자안전보장 활동</vt:lpstr>
      <vt:lpstr>1. 정확한 환자 확인</vt:lpstr>
      <vt:lpstr>2. 정확한 의사소통</vt:lpstr>
      <vt:lpstr>2. 정확한 의사소통</vt:lpstr>
      <vt:lpstr>2. 정확한 의사소통</vt:lpstr>
      <vt:lpstr>3. 정확한 수술/시술</vt:lpstr>
      <vt:lpstr>3. 정확한 수술/시술</vt:lpstr>
      <vt:lpstr>3. 정확한 수술/시술</vt:lpstr>
      <vt:lpstr>환자확인율</vt:lpstr>
      <vt:lpstr>4. 낙상예방활동 </vt:lpstr>
      <vt:lpstr>4. 낙상예방활동 </vt:lpstr>
      <vt:lpstr>4. 낙상예방활동 </vt:lpstr>
      <vt:lpstr>4. 낙상예방활동 </vt:lpstr>
      <vt:lpstr>4. 낙상 예방활동 </vt:lpstr>
      <vt:lpstr>시설 개선</vt:lpstr>
      <vt:lpstr>야간계획배뇨</vt:lpstr>
      <vt:lpstr>낙상 예방 포스터</vt:lpstr>
      <vt:lpstr>5.환자안전사건 관리 체계</vt:lpstr>
      <vt:lpstr>환자안전사건 정의</vt:lpstr>
      <vt:lpstr>환자안전사건 보고</vt:lpstr>
      <vt:lpstr>환자안전사건 관리</vt:lpstr>
      <vt:lpstr>환자안전보고학습시스템(KOPS) 보고 및 환자안전 주의경보 발령 시 직원 공유 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환자안전과 질향상</dc:title>
  <dc:creator>cha</dc:creator>
  <cp:lastModifiedBy>cha</cp:lastModifiedBy>
  <cp:revision>58</cp:revision>
  <dcterms:created xsi:type="dcterms:W3CDTF">2019-06-18T08:22:47Z</dcterms:created>
  <dcterms:modified xsi:type="dcterms:W3CDTF">2021-07-19T06:23:48Z</dcterms:modified>
</cp:coreProperties>
</file>